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70" r:id="rId3"/>
    <p:sldId id="272" r:id="rId4"/>
    <p:sldId id="273" r:id="rId5"/>
    <p:sldId id="274" r:id="rId6"/>
    <p:sldId id="267" r:id="rId7"/>
    <p:sldId id="268" r:id="rId8"/>
    <p:sldId id="279" r:id="rId9"/>
    <p:sldId id="280" r:id="rId10"/>
    <p:sldId id="281" r:id="rId11"/>
    <p:sldId id="282" r:id="rId12"/>
    <p:sldId id="283" r:id="rId13"/>
    <p:sldId id="276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5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8" d="100"/>
          <a:sy n="78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27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895AA-81B3-42E3-A3F0-99CDF3F5B8E3}" type="datetimeFigureOut">
              <a:rPr lang="fr-FR" smtClean="0"/>
              <a:t>18/02/2021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E322F-2C12-40DC-839F-9C5BF1FC5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101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98FB5-C36C-4A86-9CE3-CAACA5657E3A}" type="datetimeFigureOut">
              <a:rPr lang="fr-FR" smtClean="0"/>
              <a:t>18/02/2021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3D722-0CAF-4FC3-A52C-28E59DA98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60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1CEB4-C910-435B-8412-2A1224DA5D79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96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1CEB4-C910-435B-8412-2A1224DA5D7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44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1CEB4-C910-435B-8412-2A1224DA5D79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812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1CEB4-C910-435B-8412-2A1224DA5D7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897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1CEB4-C910-435B-8412-2A1224DA5D7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733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1CEB4-C910-435B-8412-2A1224DA5D7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035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1CEB4-C910-435B-8412-2A1224DA5D79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227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488D-BF45-4208-B1F1-9E252F8FE838}" type="datetimeFigureOut">
              <a:rPr lang="fr-FR" smtClean="0"/>
              <a:t>18/02/2021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44A0-CFD5-473D-928A-0BAE78E29C3F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4572000" y="3361475"/>
            <a:ext cx="338437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riangle isocèle 7"/>
          <p:cNvSpPr/>
          <p:nvPr userDrawn="1"/>
        </p:nvSpPr>
        <p:spPr>
          <a:xfrm rot="5400000">
            <a:off x="2921315" y="4203086"/>
            <a:ext cx="360040" cy="28803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ous-titre 2"/>
          <p:cNvSpPr txBox="1">
            <a:spLocks/>
          </p:cNvSpPr>
          <p:nvPr userDrawn="1"/>
        </p:nvSpPr>
        <p:spPr>
          <a:xfrm>
            <a:off x="3347864" y="4005064"/>
            <a:ext cx="5328592" cy="144016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r-FR" sz="3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Région académique Normandie</a:t>
            </a:r>
          </a:p>
          <a:p>
            <a:pPr marL="0" indent="0" algn="l">
              <a:buNone/>
            </a:pPr>
            <a:r>
              <a:rPr lang="fr-FR" sz="28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Académie</a:t>
            </a:r>
            <a:r>
              <a:rPr lang="fr-FR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de Normandie</a:t>
            </a:r>
            <a:endParaRPr lang="fr-FR" sz="28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3792"/>
            <a:ext cx="3880744" cy="107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1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488D-BF45-4208-B1F1-9E252F8FE838}" type="datetimeFigureOut">
              <a:rPr lang="fr-FR" smtClean="0"/>
              <a:t>18/02/2021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44A0-CFD5-473D-928A-0BAE78E29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69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488D-BF45-4208-B1F1-9E252F8FE838}" type="datetimeFigureOut">
              <a:rPr lang="fr-FR" smtClean="0"/>
              <a:t>18/02/2021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44A0-CFD5-473D-928A-0BAE78E29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022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2818" y="2098665"/>
            <a:ext cx="7772400" cy="1470025"/>
          </a:xfrm>
        </p:spPr>
        <p:txBody>
          <a:bodyPr/>
          <a:lstStyle>
            <a:lvl1pPr>
              <a:defRPr>
                <a:solidFill>
                  <a:srgbClr val="3D596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4D5D-111D-46FB-81C3-DA691DAD0D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1600" y="3789040"/>
            <a:ext cx="7200800" cy="1080120"/>
          </a:xfrm>
        </p:spPr>
        <p:txBody>
          <a:bodyPr/>
          <a:lstStyle>
            <a:lvl1pPr marL="0" indent="0" algn="ctr">
              <a:buNone/>
              <a:defRPr>
                <a:solidFill>
                  <a:srgbClr val="40745A"/>
                </a:solidFill>
              </a:defRPr>
            </a:lvl1pPr>
            <a:lvl2pPr marL="445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1440160" cy="1954132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1691680" y="6294937"/>
            <a:ext cx="7200800" cy="0"/>
          </a:xfrm>
          <a:prstGeom prst="line">
            <a:avLst/>
          </a:prstGeom>
          <a:ln w="12700">
            <a:solidFill>
              <a:srgbClr val="3D5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1691680" y="5985632"/>
            <a:ext cx="0" cy="618610"/>
          </a:xfrm>
          <a:prstGeom prst="line">
            <a:avLst/>
          </a:prstGeom>
          <a:ln w="12700">
            <a:solidFill>
              <a:srgbClr val="3D5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7" y="5985633"/>
            <a:ext cx="1583411" cy="5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88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9"/>
            <a:ext cx="7427168" cy="1143000"/>
          </a:xfrm>
        </p:spPr>
        <p:txBody>
          <a:bodyPr/>
          <a:lstStyle>
            <a:lvl1pPr>
              <a:defRPr>
                <a:solidFill>
                  <a:srgbClr val="3D596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1" cy="4525963"/>
          </a:xfrm>
        </p:spPr>
        <p:txBody>
          <a:bodyPr/>
          <a:lstStyle>
            <a:lvl1pPr marL="334469" indent="-334469">
              <a:buClr>
                <a:srgbClr val="40745A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724683" indent="-278724">
              <a:buClr>
                <a:srgbClr val="40745A"/>
              </a:buClr>
              <a:buSzPct val="90000"/>
              <a:buFont typeface="Calibri" panose="020F0502020204030204" pitchFamily="34" charset="0"/>
              <a:buChar char="▪"/>
              <a:defRPr/>
            </a:lvl2pPr>
            <a:lvl3pPr>
              <a:buClr>
                <a:srgbClr val="40745A"/>
              </a:buClr>
              <a:defRPr/>
            </a:lvl3pPr>
            <a:lvl4pPr>
              <a:buClr>
                <a:srgbClr val="40745A"/>
              </a:buClr>
              <a:defRPr/>
            </a:lvl4pPr>
            <a:lvl5pPr>
              <a:buClr>
                <a:srgbClr val="40745A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3"/>
            <a:ext cx="942227" cy="1278494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1691680" y="6294937"/>
            <a:ext cx="7200800" cy="0"/>
          </a:xfrm>
          <a:prstGeom prst="line">
            <a:avLst/>
          </a:prstGeom>
          <a:ln w="12700">
            <a:solidFill>
              <a:srgbClr val="3D5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>
            <a:off x="1691680" y="5985632"/>
            <a:ext cx="0" cy="618610"/>
          </a:xfrm>
          <a:prstGeom prst="line">
            <a:avLst/>
          </a:prstGeom>
          <a:ln w="12700">
            <a:solidFill>
              <a:srgbClr val="3D5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7" y="5985633"/>
            <a:ext cx="1583411" cy="5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8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7624" y="1844824"/>
            <a:ext cx="7499176" cy="4032447"/>
          </a:xfrm>
          <a:prstGeom prst="rect">
            <a:avLst/>
          </a:prstGeom>
        </p:spPr>
        <p:txBody>
          <a:bodyPr/>
          <a:lstStyle>
            <a:lvl1pPr algn="l">
              <a:defRPr sz="2400" baseline="0"/>
            </a:lvl1pPr>
          </a:lstStyle>
          <a:p>
            <a:pPr lvl="0"/>
            <a:r>
              <a:rPr lang="fr-FR" dirty="0" smtClean="0"/>
              <a:t>Texte noir – taille police à ajuster selon le contenu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488D-BF45-4208-B1F1-9E252F8FE838}" type="datetimeFigureOut">
              <a:rPr lang="fr-FR" smtClean="0"/>
              <a:t>18/02/2021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44A0-CFD5-473D-928A-0BAE78E29C3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343000" y="410272"/>
            <a:ext cx="8424936" cy="858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1825" lvl="2" indent="-457200">
              <a:buFontTx/>
              <a:buBlip>
                <a:blip r:embed="rId2"/>
              </a:buBlip>
            </a:pPr>
            <a:endParaRPr lang="fr-FR" sz="3200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5400000">
            <a:off x="687384" y="444874"/>
            <a:ext cx="285228" cy="21602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" y="6021288"/>
            <a:ext cx="2732114" cy="76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1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3000" y="1268760"/>
            <a:ext cx="3940968" cy="489654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488D-BF45-4208-B1F1-9E252F8FE838}" type="datetimeFigureOut">
              <a:rPr lang="fr-FR" smtClean="0"/>
              <a:t>18/02/2021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44A0-CFD5-473D-928A-0BAE78E29C3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343000" y="410272"/>
            <a:ext cx="8424936" cy="858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lvl="2" indent="0">
              <a:buFontTx/>
              <a:buNone/>
            </a:pPr>
            <a:endParaRPr lang="fr-FR" sz="3200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/>
          </p:nvPr>
        </p:nvSpPr>
        <p:spPr>
          <a:xfrm>
            <a:off x="4826968" y="1293458"/>
            <a:ext cx="3940968" cy="48718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riangle isocèle 13"/>
          <p:cNvSpPr/>
          <p:nvPr userDrawn="1"/>
        </p:nvSpPr>
        <p:spPr>
          <a:xfrm rot="5400000">
            <a:off x="615503" y="372040"/>
            <a:ext cx="285228" cy="21602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" y="6021288"/>
            <a:ext cx="2732114" cy="76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0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488D-BF45-4208-B1F1-9E252F8FE838}" type="datetimeFigureOut">
              <a:rPr lang="fr-FR" smtClean="0"/>
              <a:t>18/02/2021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44A0-CFD5-473D-928A-0BAE78E29C3F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021288"/>
            <a:ext cx="2732114" cy="76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2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488D-BF45-4208-B1F1-9E252F8FE838}" type="datetimeFigureOut">
              <a:rPr lang="fr-FR" smtClean="0"/>
              <a:t>18/02/2021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44A0-CFD5-473D-928A-0BAE78E29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3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488D-BF45-4208-B1F1-9E252F8FE838}" type="datetimeFigureOut">
              <a:rPr lang="fr-FR" smtClean="0"/>
              <a:t>18/02/2021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44A0-CFD5-473D-928A-0BAE78E29C3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riangle isocèle 8"/>
          <p:cNvSpPr/>
          <p:nvPr userDrawn="1"/>
        </p:nvSpPr>
        <p:spPr>
          <a:xfrm rot="5400000">
            <a:off x="615503" y="372040"/>
            <a:ext cx="285228" cy="21602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021288"/>
            <a:ext cx="2732114" cy="76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56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488D-BF45-4208-B1F1-9E252F8FE838}" type="datetimeFigureOut">
              <a:rPr lang="fr-FR" smtClean="0"/>
              <a:t>18/02/2021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44A0-CFD5-473D-928A-0BAE78E29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42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488D-BF45-4208-B1F1-9E252F8FE838}" type="datetimeFigureOut">
              <a:rPr lang="fr-FR" smtClean="0"/>
              <a:t>18/02/2021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44A0-CFD5-473D-928A-0BAE78E29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12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488D-BF45-4208-B1F1-9E252F8FE838}" type="datetimeFigureOut">
              <a:rPr lang="fr-FR" smtClean="0"/>
              <a:t>18/02/2021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44A0-CFD5-473D-928A-0BAE78E29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70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D488D-BF45-4208-B1F1-9E252F8FE838}" type="datetimeFigureOut">
              <a:rPr lang="fr-FR" smtClean="0"/>
              <a:t>18/02/2021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B44A0-CFD5-473D-928A-0BAE78E29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6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al.quesnel@ac-normandie.f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david.ciliegio@ac-normandie.f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827584" y="590823"/>
            <a:ext cx="7772400" cy="1470025"/>
          </a:xfrm>
        </p:spPr>
        <p:txBody>
          <a:bodyPr>
            <a:noAutofit/>
          </a:bodyPr>
          <a:lstStyle/>
          <a:p>
            <a:r>
              <a:rPr lang="fr-FR" sz="4618" b="1" dirty="0">
                <a:solidFill>
                  <a:schemeClr val="tx2"/>
                </a:solidFill>
              </a:rPr>
              <a:t>Réalisation du chef d’œuvre </a:t>
            </a:r>
            <a:r>
              <a:rPr lang="fr-FR" sz="4618" b="1" dirty="0"/>
              <a:t/>
            </a:r>
            <a:br>
              <a:rPr lang="fr-FR" sz="4618" b="1" dirty="0"/>
            </a:br>
            <a:endParaRPr lang="fr-FR" sz="4618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75833" y="1916832"/>
            <a:ext cx="8475902" cy="474433"/>
          </a:xfrm>
          <a:prstGeom prst="rect">
            <a:avLst/>
          </a:prstGeom>
        </p:spPr>
        <p:txBody>
          <a:bodyPr vert="horz" lIns="89193" tIns="44596" rIns="89193" bIns="44596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rgbClr val="3D596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Quel peut être l’apport d’un outil de suivi des compétences </a:t>
            </a:r>
          </a:p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élèves dans la réalisation du chef d’œuvre ?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267744" y="6237312"/>
            <a:ext cx="8475902" cy="474433"/>
          </a:xfrm>
          <a:prstGeom prst="rect">
            <a:avLst/>
          </a:prstGeom>
        </p:spPr>
        <p:txBody>
          <a:bodyPr vert="horz" lIns="89193" tIns="44596" rIns="89193" bIns="44596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rgbClr val="3D596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Séminaire du 14 janvier 2020</a:t>
            </a: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Rouen, faculté de droit</a:t>
            </a:r>
          </a:p>
          <a:p>
            <a:endParaRPr lang="fr-FR" sz="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David CILIEGIO et Jean-Marie SCHMITT, I.E.N. S.T.I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fr-FR" sz="3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</a:rPr>
              <a:t>Martial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QUESNEL, PLP  Génie Microtechniques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</a:rPr>
              <a:t>L.P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. Le Corbusier - St Etienne du Rouvray</a:t>
            </a:r>
          </a:p>
          <a:p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7C8F72C-51D1-43AF-B472-443B6A440FA4}"/>
              </a:ext>
            </a:extLst>
          </p:cNvPr>
          <p:cNvSpPr txBox="1">
            <a:spLocks/>
          </p:cNvSpPr>
          <p:nvPr/>
        </p:nvSpPr>
        <p:spPr>
          <a:xfrm>
            <a:off x="112689" y="964145"/>
            <a:ext cx="7326087" cy="28453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500" dirty="0">
                <a:solidFill>
                  <a:schemeClr val="accent1">
                    <a:lumMod val="75000"/>
                  </a:schemeClr>
                </a:solidFill>
              </a:rPr>
              <a:t>Étape 3 : Programmer les contenus et les interventions des enseignants du domaine général 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97C813B-521A-42B0-AB24-16362EAC2E6F}"/>
              </a:ext>
            </a:extLst>
          </p:cNvPr>
          <p:cNvSpPr txBox="1">
            <a:spLocks/>
          </p:cNvSpPr>
          <p:nvPr/>
        </p:nvSpPr>
        <p:spPr>
          <a:xfrm>
            <a:off x="462182" y="1223799"/>
            <a:ext cx="8464103" cy="48982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En fonction de l’avancement du projet et des besoins des professeurs et/ou élèves, la rédaction des fiches sur la réalisation du </a:t>
            </a:r>
            <a:r>
              <a:rPr lang="fr-FR" sz="900">
                <a:solidFill>
                  <a:schemeClr val="accent1">
                    <a:lumMod val="75000"/>
                  </a:schemeClr>
                </a:solidFill>
              </a:rPr>
              <a:t>chef d’œuvre est </a:t>
            </a:r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mise en œuvre et à disposition des collègues concernés. Ainsi les interventions peuvent être préparées en amont et sont cohérentes avec les besoins de formation.</a:t>
            </a:r>
          </a:p>
          <a:p>
            <a:pPr algn="l"/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Des revues de projet destinées aux élèves viennent accentuer ces besoins.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DB2727-6155-4E1C-AD85-86E76D97F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7" y="1803143"/>
            <a:ext cx="6035619" cy="3955739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59F643AD-8B02-46CC-A541-3A705FB3CC7A}"/>
              </a:ext>
            </a:extLst>
          </p:cNvPr>
          <p:cNvSpPr/>
          <p:nvPr/>
        </p:nvSpPr>
        <p:spPr>
          <a:xfrm>
            <a:off x="1404257" y="3054745"/>
            <a:ext cx="3265715" cy="704636"/>
          </a:xfrm>
          <a:prstGeom prst="ellipse">
            <a:avLst/>
          </a:prstGeom>
          <a:solidFill>
            <a:schemeClr val="accent1">
              <a:alpha val="2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Bulle narrative : rectangle 8">
            <a:extLst>
              <a:ext uri="{FF2B5EF4-FFF2-40B4-BE49-F238E27FC236}">
                <a16:creationId xmlns:a16="http://schemas.microsoft.com/office/drawing/2014/main" id="{F6D0A634-25CE-4DAC-B3B8-C4021B437E08}"/>
              </a:ext>
            </a:extLst>
          </p:cNvPr>
          <p:cNvSpPr/>
          <p:nvPr/>
        </p:nvSpPr>
        <p:spPr>
          <a:xfrm>
            <a:off x="6809764" y="1508331"/>
            <a:ext cx="1942350" cy="1624034"/>
          </a:xfrm>
          <a:prstGeom prst="wedgeRectCallout">
            <a:avLst>
              <a:gd name="adj1" fmla="val -97336"/>
              <a:gd name="adj2" fmla="val 155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Choix des compétences et savoir-faire visés pour le référentiel (domaine </a:t>
            </a:r>
            <a:r>
              <a:rPr lang="fr-FR" sz="1200" dirty="0" smtClean="0"/>
              <a:t>professionnel, compétences transversales) ou </a:t>
            </a:r>
            <a:r>
              <a:rPr lang="fr-FR" sz="1200" dirty="0"/>
              <a:t>le programme (domaine général) concerné. </a:t>
            </a:r>
            <a:endParaRPr lang="fr-FR" sz="1200" dirty="0" smtClean="0"/>
          </a:p>
          <a:p>
            <a:pPr algn="ctr"/>
            <a:r>
              <a:rPr lang="fr-FR" sz="1200" dirty="0" smtClean="0"/>
              <a:t>Ici</a:t>
            </a:r>
            <a:r>
              <a:rPr lang="fr-FR" sz="1200" dirty="0"/>
              <a:t>, le Français.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94E82F5-510C-479B-858A-04DABB6C3F03}"/>
              </a:ext>
            </a:extLst>
          </p:cNvPr>
          <p:cNvSpPr/>
          <p:nvPr/>
        </p:nvSpPr>
        <p:spPr>
          <a:xfrm>
            <a:off x="0" y="4256654"/>
            <a:ext cx="6760029" cy="1564482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915F65E-D190-4890-B83E-FF17BFA32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48" y="4786993"/>
            <a:ext cx="1171164" cy="1069691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2E939905-D0FD-4517-A1C0-2FCFDF77CEE9}"/>
              </a:ext>
            </a:extLst>
          </p:cNvPr>
          <p:cNvSpPr/>
          <p:nvPr/>
        </p:nvSpPr>
        <p:spPr>
          <a:xfrm>
            <a:off x="7505700" y="5167993"/>
            <a:ext cx="723900" cy="556259"/>
          </a:xfrm>
          <a:prstGeom prst="ellipse">
            <a:avLst/>
          </a:prstGeom>
          <a:solidFill>
            <a:schemeClr val="accent1">
              <a:alpha val="2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Bulle narrative : rectangle 13">
            <a:extLst>
              <a:ext uri="{FF2B5EF4-FFF2-40B4-BE49-F238E27FC236}">
                <a16:creationId xmlns:a16="http://schemas.microsoft.com/office/drawing/2014/main" id="{9EB02E87-BCCC-4F1B-9DEC-7BDDCC38F809}"/>
              </a:ext>
            </a:extLst>
          </p:cNvPr>
          <p:cNvSpPr/>
          <p:nvPr/>
        </p:nvSpPr>
        <p:spPr>
          <a:xfrm>
            <a:off x="7120007" y="3633107"/>
            <a:ext cx="1686536" cy="778329"/>
          </a:xfrm>
          <a:prstGeom prst="wedgeRectCallout">
            <a:avLst>
              <a:gd name="adj1" fmla="val -6973"/>
              <a:gd name="adj2" fmla="val 139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Des évaluations peuvent être menées, avec ou sans note.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987053" y="174429"/>
            <a:ext cx="7545387" cy="709612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420" b="1" dirty="0" smtClean="0">
                <a:solidFill>
                  <a:schemeClr val="bg1">
                    <a:lumMod val="50000"/>
                  </a:schemeClr>
                </a:solidFill>
              </a:rPr>
              <a:t>Illustration</a:t>
            </a:r>
            <a:br>
              <a:rPr lang="fr-FR" sz="342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539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539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fr-FR" sz="1539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18A997D-DFD4-467B-82CE-EF496A9ADCA4}"/>
              </a:ext>
            </a:extLst>
          </p:cNvPr>
          <p:cNvSpPr txBox="1">
            <a:spLocks/>
          </p:cNvSpPr>
          <p:nvPr/>
        </p:nvSpPr>
        <p:spPr>
          <a:xfrm>
            <a:off x="112689" y="964145"/>
            <a:ext cx="7326087" cy="28453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500" dirty="0">
                <a:solidFill>
                  <a:schemeClr val="accent1">
                    <a:lumMod val="75000"/>
                  </a:schemeClr>
                </a:solidFill>
              </a:rPr>
              <a:t>Étape 4 : Éditer en temps réel un bilan de compétences interdisciplinaire personnalisé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2DA704-EEBE-4C8D-B2F8-23470706E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1" y="1369390"/>
            <a:ext cx="5316086" cy="2078661"/>
          </a:xfrm>
          <a:prstGeom prst="rect">
            <a:avLst/>
          </a:prstGeom>
        </p:spPr>
      </p:pic>
      <p:sp>
        <p:nvSpPr>
          <p:cNvPr id="11" name="Bulle narrative : rectangle 10">
            <a:extLst>
              <a:ext uri="{FF2B5EF4-FFF2-40B4-BE49-F238E27FC236}">
                <a16:creationId xmlns:a16="http://schemas.microsoft.com/office/drawing/2014/main" id="{5EA5752A-13F3-4020-A7E9-8EACFD0BC6C1}"/>
              </a:ext>
            </a:extLst>
          </p:cNvPr>
          <p:cNvSpPr/>
          <p:nvPr/>
        </p:nvSpPr>
        <p:spPr>
          <a:xfrm>
            <a:off x="4469344" y="3613735"/>
            <a:ext cx="3001736" cy="730306"/>
          </a:xfrm>
          <a:prstGeom prst="wedgeRectCallout">
            <a:avLst>
              <a:gd name="adj1" fmla="val -50143"/>
              <a:gd name="adj2" fmla="val -137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 smtClean="0"/>
              <a:t>Par </a:t>
            </a:r>
            <a:r>
              <a:rPr lang="fr-FR" sz="1350" dirty="0"/>
              <a:t>exemple les compétences transversales </a:t>
            </a:r>
            <a:r>
              <a:rPr lang="fr-FR" sz="1350" dirty="0" smtClean="0"/>
              <a:t>AEFA, les compétences</a:t>
            </a:r>
          </a:p>
          <a:p>
            <a:pPr algn="ctr"/>
            <a:r>
              <a:rPr lang="fr-FR" sz="1350" dirty="0" smtClean="0"/>
              <a:t> du domaine général, …</a:t>
            </a:r>
            <a:endParaRPr lang="fr-FR" sz="1350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11</a:t>
            </a:r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987053" y="174429"/>
            <a:ext cx="7545387" cy="709612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420" b="1" dirty="0" smtClean="0">
                <a:solidFill>
                  <a:schemeClr val="bg1">
                    <a:lumMod val="50000"/>
                  </a:schemeClr>
                </a:solidFill>
              </a:rPr>
              <a:t>Illustration</a:t>
            </a:r>
            <a:br>
              <a:rPr lang="fr-FR" sz="342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539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539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fr-FR" sz="1539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Bulle narrative : rectangle 10">
            <a:extLst>
              <a:ext uri="{FF2B5EF4-FFF2-40B4-BE49-F238E27FC236}">
                <a16:creationId xmlns:a16="http://schemas.microsoft.com/office/drawing/2014/main" id="{5EA5752A-13F3-4020-A7E9-8EACFD0BC6C1}"/>
              </a:ext>
            </a:extLst>
          </p:cNvPr>
          <p:cNvSpPr/>
          <p:nvPr/>
        </p:nvSpPr>
        <p:spPr>
          <a:xfrm>
            <a:off x="5970212" y="2331732"/>
            <a:ext cx="2690529" cy="730306"/>
          </a:xfrm>
          <a:prstGeom prst="wedgeRectCallout">
            <a:avLst>
              <a:gd name="adj1" fmla="val -72253"/>
              <a:gd name="adj2" fmla="val -101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 smtClean="0"/>
              <a:t>Possibilité de choisir le bilan voulu.</a:t>
            </a:r>
            <a:endParaRPr lang="fr-FR" sz="1350" dirty="0"/>
          </a:p>
        </p:txBody>
      </p:sp>
      <p:sp>
        <p:nvSpPr>
          <p:cNvPr id="15" name="Bulle narrative : rectangle 10">
            <a:extLst>
              <a:ext uri="{FF2B5EF4-FFF2-40B4-BE49-F238E27FC236}">
                <a16:creationId xmlns:a16="http://schemas.microsoft.com/office/drawing/2014/main" id="{5EA5752A-13F3-4020-A7E9-8EACFD0BC6C1}"/>
              </a:ext>
            </a:extLst>
          </p:cNvPr>
          <p:cNvSpPr/>
          <p:nvPr/>
        </p:nvSpPr>
        <p:spPr>
          <a:xfrm>
            <a:off x="467544" y="4149080"/>
            <a:ext cx="3001736" cy="730306"/>
          </a:xfrm>
          <a:prstGeom prst="wedgeRectCallout">
            <a:avLst>
              <a:gd name="adj1" fmla="val 2765"/>
              <a:gd name="adj2" fmla="val -139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 smtClean="0"/>
              <a:t>… ou les compétences du domaine professionnel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8270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18A997D-DFD4-467B-82CE-EF496A9ADCA4}"/>
              </a:ext>
            </a:extLst>
          </p:cNvPr>
          <p:cNvSpPr txBox="1">
            <a:spLocks/>
          </p:cNvSpPr>
          <p:nvPr/>
        </p:nvSpPr>
        <p:spPr>
          <a:xfrm>
            <a:off x="112689" y="964145"/>
            <a:ext cx="7326087" cy="28453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500" dirty="0">
                <a:solidFill>
                  <a:schemeClr val="accent1">
                    <a:lumMod val="75000"/>
                  </a:schemeClr>
                </a:solidFill>
              </a:rPr>
              <a:t>Étape 4 : Éditer en temps réel un bilan de compétences interdisciplinaire personnalisé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2DA704-EEBE-4C8D-B2F8-23470706E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1" y="1369390"/>
            <a:ext cx="5316086" cy="207866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3FDEEFE-5D88-4F1A-9E85-52FDBF13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52" y="1548539"/>
            <a:ext cx="4653473" cy="4137120"/>
          </a:xfrm>
          <a:prstGeom prst="rect">
            <a:avLst/>
          </a:prstGeom>
        </p:spPr>
      </p:pic>
      <p:sp>
        <p:nvSpPr>
          <p:cNvPr id="11" name="Bulle narrative : rectangle 10">
            <a:extLst>
              <a:ext uri="{FF2B5EF4-FFF2-40B4-BE49-F238E27FC236}">
                <a16:creationId xmlns:a16="http://schemas.microsoft.com/office/drawing/2014/main" id="{5EA5752A-13F3-4020-A7E9-8EACFD0BC6C1}"/>
              </a:ext>
            </a:extLst>
          </p:cNvPr>
          <p:cNvSpPr/>
          <p:nvPr/>
        </p:nvSpPr>
        <p:spPr>
          <a:xfrm>
            <a:off x="1547664" y="4446915"/>
            <a:ext cx="3001736" cy="730306"/>
          </a:xfrm>
          <a:prstGeom prst="wedgeRectCallout">
            <a:avLst>
              <a:gd name="adj1" fmla="val 49261"/>
              <a:gd name="adj2" fmla="val -1804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L’acquisition via la réalisation du chef d’œuvre est renseignée</a:t>
            </a:r>
            <a:r>
              <a:rPr lang="fr-FR" sz="1350" dirty="0" smtClean="0"/>
              <a:t>. </a:t>
            </a:r>
          </a:p>
          <a:p>
            <a:pPr algn="ctr"/>
            <a:r>
              <a:rPr lang="fr-FR" sz="1350" dirty="0" smtClean="0"/>
              <a:t>Exemple pour le domaine professionnel.</a:t>
            </a:r>
            <a:endParaRPr lang="fr-FR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CD76C8-6C05-42F9-9A2E-56EC18D558D9}"/>
              </a:ext>
            </a:extLst>
          </p:cNvPr>
          <p:cNvSpPr/>
          <p:nvPr/>
        </p:nvSpPr>
        <p:spPr>
          <a:xfrm>
            <a:off x="236483" y="5279477"/>
            <a:ext cx="7886700" cy="508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 dirty="0" err="1"/>
              <a:t>Innov’Éduc</a:t>
            </a:r>
            <a:r>
              <a:rPr lang="fr-FR" sz="2100" dirty="0"/>
              <a:t> - Un outil de suivi au service des équipes pédagogiques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11</a:t>
            </a:r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987053" y="174429"/>
            <a:ext cx="7545387" cy="709612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420" b="1" dirty="0" smtClean="0">
                <a:solidFill>
                  <a:schemeClr val="bg1">
                    <a:lumMod val="50000"/>
                  </a:schemeClr>
                </a:solidFill>
              </a:rPr>
              <a:t>Illustration</a:t>
            </a:r>
            <a:br>
              <a:rPr lang="fr-FR" sz="342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539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539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fr-FR" sz="1539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F2D7464-D64D-4C1D-B520-A289DD94F33E}"/>
              </a:ext>
            </a:extLst>
          </p:cNvPr>
          <p:cNvSpPr/>
          <p:nvPr/>
        </p:nvSpPr>
        <p:spPr>
          <a:xfrm>
            <a:off x="827584" y="3067050"/>
            <a:ext cx="1741714" cy="381001"/>
          </a:xfrm>
          <a:prstGeom prst="ellipse">
            <a:avLst/>
          </a:prstGeom>
          <a:solidFill>
            <a:schemeClr val="accent1">
              <a:alpha val="2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27837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60707" y="1737384"/>
            <a:ext cx="7726093" cy="2324198"/>
          </a:xfrm>
          <a:prstGeom prst="rect">
            <a:avLst/>
          </a:prstGeom>
        </p:spPr>
        <p:txBody>
          <a:bodyPr vert="horz" lIns="89193" tIns="44596" rIns="89193" bIns="44596" rtlCol="0" anchor="t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rgbClr val="3D596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394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762" dirty="0" smtClean="0">
                <a:solidFill>
                  <a:schemeClr val="accent1">
                    <a:lumMod val="75000"/>
                  </a:schemeClr>
                </a:solidFill>
              </a:rPr>
              <a:t>Pour toute information </a:t>
            </a:r>
          </a:p>
          <a:p>
            <a:r>
              <a:rPr lang="fr-FR" sz="3762" dirty="0" smtClean="0">
                <a:solidFill>
                  <a:schemeClr val="accent1">
                    <a:lumMod val="75000"/>
                  </a:schemeClr>
                </a:solidFill>
              </a:rPr>
              <a:t>sur l’outil, contactez : </a:t>
            </a:r>
            <a:endParaRPr lang="fr-FR" sz="3762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52" i="1" dirty="0" smtClean="0">
                <a:solidFill>
                  <a:schemeClr val="accent1">
                    <a:lumMod val="75000"/>
                  </a:schemeClr>
                </a:solidFill>
              </a:rPr>
              <a:t>Martial QUESNEL, professeur : </a:t>
            </a:r>
            <a:r>
              <a:rPr lang="fr-FR" sz="2052" i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martial.quesnel@ac-normandie.fr</a:t>
            </a:r>
            <a:endParaRPr lang="fr-FR" sz="2052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52" i="1" dirty="0" smtClean="0">
                <a:solidFill>
                  <a:schemeClr val="accent1">
                    <a:lumMod val="75000"/>
                  </a:schemeClr>
                </a:solidFill>
              </a:rPr>
              <a:t>Alain LOUIS, IEN STI : </a:t>
            </a:r>
            <a:r>
              <a:rPr lang="fr-FR" sz="2052" i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alain.louis@ac-normandie.fr</a:t>
            </a:r>
            <a:endParaRPr lang="fr-FR" sz="2052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52" i="1" dirty="0" smtClean="0">
                <a:solidFill>
                  <a:schemeClr val="accent1">
                    <a:lumMod val="75000"/>
                  </a:schemeClr>
                </a:solidFill>
              </a:rPr>
              <a:t>David </a:t>
            </a:r>
            <a:r>
              <a:rPr lang="fr-FR" sz="2052" i="1" dirty="0" smtClean="0">
                <a:solidFill>
                  <a:schemeClr val="accent1">
                    <a:lumMod val="75000"/>
                  </a:schemeClr>
                </a:solidFill>
              </a:rPr>
              <a:t>CILIEGIO, IEN STI : </a:t>
            </a:r>
            <a:r>
              <a:rPr lang="fr-FR" sz="2052" i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david.ciliegio@ac-normandie.fr</a:t>
            </a:r>
            <a:endParaRPr lang="fr-FR" sz="2052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052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394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fr-FR" sz="2394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fr-FR" sz="2394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87053" y="174429"/>
            <a:ext cx="7545387" cy="709612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420" b="1" dirty="0" smtClean="0">
                <a:solidFill>
                  <a:schemeClr val="bg1">
                    <a:lumMod val="50000"/>
                  </a:schemeClr>
                </a:solidFill>
              </a:rPr>
              <a:t>Contacts</a:t>
            </a:r>
            <a:br>
              <a:rPr lang="fr-FR" sz="342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539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539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fr-FR" sz="1539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80528" y="174429"/>
            <a:ext cx="7545387" cy="709612"/>
          </a:xfrm>
        </p:spPr>
        <p:txBody>
          <a:bodyPr anchor="t">
            <a:noAutofit/>
          </a:bodyPr>
          <a:lstStyle/>
          <a:p>
            <a:r>
              <a:rPr lang="fr-FR" sz="3420" b="1" dirty="0">
                <a:solidFill>
                  <a:schemeClr val="bg1">
                    <a:lumMod val="50000"/>
                  </a:schemeClr>
                </a:solidFill>
              </a:rPr>
              <a:t>Attendus et problématiques</a:t>
            </a:r>
            <a:br>
              <a:rPr lang="fr-FR" sz="342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539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539" dirty="0">
                <a:solidFill>
                  <a:schemeClr val="bg1">
                    <a:lumMod val="50000"/>
                  </a:schemeClr>
                </a:solidFill>
              </a:rPr>
            </a:br>
            <a:endParaRPr lang="fr-FR" sz="1539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02955"/>
              </p:ext>
            </p:extLst>
          </p:nvPr>
        </p:nvGraphicFramePr>
        <p:xfrm>
          <a:off x="899592" y="1412776"/>
          <a:ext cx="7544996" cy="3679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498">
                  <a:extLst>
                    <a:ext uri="{9D8B030D-6E8A-4147-A177-3AD203B41FA5}">
                      <a16:colId xmlns:a16="http://schemas.microsoft.com/office/drawing/2014/main" val="1765747764"/>
                    </a:ext>
                  </a:extLst>
                </a:gridCol>
                <a:gridCol w="3772498">
                  <a:extLst>
                    <a:ext uri="{9D8B030D-6E8A-4147-A177-3AD203B41FA5}">
                      <a16:colId xmlns:a16="http://schemas.microsoft.com/office/drawing/2014/main" val="1576591806"/>
                    </a:ext>
                  </a:extLst>
                </a:gridCol>
              </a:tblGrid>
              <a:tr h="36082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Attendus</a:t>
                      </a:r>
                      <a:endParaRPr lang="fr-FR" sz="2000" dirty="0"/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marL="78191" marR="78191" marT="39095" marB="39095" anchor="ctr"/>
                </a:tc>
                <a:extLst>
                  <a:ext uri="{0D108BD9-81ED-4DB2-BD59-A6C34878D82A}">
                    <a16:rowId xmlns:a16="http://schemas.microsoft.com/office/drawing/2014/main" val="1263626437"/>
                  </a:ext>
                </a:extLst>
              </a:tr>
              <a:tr h="1648090"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Réalisation pluridisciplinaire </a:t>
                      </a:r>
                    </a:p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 chef d’œuvre sur 2 ans … </a:t>
                      </a:r>
                    </a:p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avec des changements forts probables au sein de</a:t>
                      </a:r>
                    </a:p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l’équipe pédagogique.</a:t>
                      </a:r>
                    </a:p>
                  </a:txBody>
                  <a:tcPr marL="78191" marR="78191" marT="39095" marB="39095" anchor="ctr"/>
                </a:tc>
                <a:tc rowSpan="2"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endParaRPr lang="fr-FR" sz="2400" i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78191" marR="78191" marT="39095" marB="39095" anchor="ctr"/>
                </a:tc>
                <a:extLst>
                  <a:ext uri="{0D108BD9-81ED-4DB2-BD59-A6C34878D82A}">
                    <a16:rowId xmlns:a16="http://schemas.microsoft.com/office/drawing/2014/main" val="2009574196"/>
                  </a:ext>
                </a:extLst>
              </a:tr>
              <a:tr h="1648090">
                <a:tc>
                  <a:txBody>
                    <a:bodyPr/>
                    <a:lstStyle/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Placer le jeune dans une posture réflexive sur les activités conduites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dans la réalisation du chef d’œuvre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et lui permettre de verbaliser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cette réalisation.</a:t>
                      </a:r>
                    </a:p>
                  </a:txBody>
                  <a:tcPr marL="78191" marR="78191" marT="39095" marB="39095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838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5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80528" y="174429"/>
            <a:ext cx="7545387" cy="709612"/>
          </a:xfrm>
        </p:spPr>
        <p:txBody>
          <a:bodyPr anchor="t">
            <a:noAutofit/>
          </a:bodyPr>
          <a:lstStyle/>
          <a:p>
            <a:r>
              <a:rPr lang="fr-FR" sz="3420" b="1" dirty="0">
                <a:solidFill>
                  <a:schemeClr val="bg1">
                    <a:lumMod val="50000"/>
                  </a:schemeClr>
                </a:solidFill>
              </a:rPr>
              <a:t>Attendus et problématiques</a:t>
            </a:r>
            <a:br>
              <a:rPr lang="fr-FR" sz="342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539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539" dirty="0">
                <a:solidFill>
                  <a:schemeClr val="bg1">
                    <a:lumMod val="50000"/>
                  </a:schemeClr>
                </a:solidFill>
              </a:rPr>
            </a:br>
            <a:endParaRPr lang="fr-FR" sz="1539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060127"/>
              </p:ext>
            </p:extLst>
          </p:nvPr>
        </p:nvGraphicFramePr>
        <p:xfrm>
          <a:off x="899592" y="1412776"/>
          <a:ext cx="7544996" cy="3679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498">
                  <a:extLst>
                    <a:ext uri="{9D8B030D-6E8A-4147-A177-3AD203B41FA5}">
                      <a16:colId xmlns:a16="http://schemas.microsoft.com/office/drawing/2014/main" val="1765747764"/>
                    </a:ext>
                  </a:extLst>
                </a:gridCol>
                <a:gridCol w="3772498">
                  <a:extLst>
                    <a:ext uri="{9D8B030D-6E8A-4147-A177-3AD203B41FA5}">
                      <a16:colId xmlns:a16="http://schemas.microsoft.com/office/drawing/2014/main" val="1576591806"/>
                    </a:ext>
                  </a:extLst>
                </a:gridCol>
              </a:tblGrid>
              <a:tr h="36082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Attendus</a:t>
                      </a:r>
                      <a:endParaRPr lang="fr-FR" sz="2000" dirty="0"/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</a:t>
                      </a:r>
                      <a:r>
                        <a:rPr lang="fr-FR" sz="2000" baseline="30000" dirty="0" smtClean="0"/>
                        <a:t>ère</a:t>
                      </a:r>
                      <a:r>
                        <a:rPr lang="fr-FR" sz="2000" dirty="0" smtClean="0"/>
                        <a:t> problématique</a:t>
                      </a:r>
                      <a:r>
                        <a:rPr lang="fr-FR" sz="2000" baseline="0" dirty="0" smtClean="0"/>
                        <a:t> </a:t>
                      </a:r>
                      <a:endParaRPr lang="fr-FR" sz="2000" dirty="0"/>
                    </a:p>
                  </a:txBody>
                  <a:tcPr marL="78191" marR="78191" marT="39095" marB="39095" anchor="ctr"/>
                </a:tc>
                <a:extLst>
                  <a:ext uri="{0D108BD9-81ED-4DB2-BD59-A6C34878D82A}">
                    <a16:rowId xmlns:a16="http://schemas.microsoft.com/office/drawing/2014/main" val="1263626437"/>
                  </a:ext>
                </a:extLst>
              </a:tr>
              <a:tr h="1648090"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Réalisation pluridisciplinaire </a:t>
                      </a:r>
                    </a:p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 chef d’œuvre sur 2 ans … </a:t>
                      </a:r>
                    </a:p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avec des changements forts probables au sein de</a:t>
                      </a:r>
                    </a:p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l’équipe pédagogique.</a:t>
                      </a:r>
                    </a:p>
                  </a:txBody>
                  <a:tcPr marL="78191" marR="78191" marT="39095" marB="39095" anchor="ctr"/>
                </a:tc>
                <a:tc rowSpan="2"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fr-FR" sz="2400" i="1" dirty="0" smtClean="0">
                          <a:solidFill>
                            <a:schemeClr val="tx2"/>
                          </a:solidFill>
                        </a:rPr>
                        <a:t>Assurer un suivi des activités conduites par le jeune lors </a:t>
                      </a:r>
                    </a:p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fr-FR" sz="2400" i="1" dirty="0" smtClean="0">
                          <a:solidFill>
                            <a:schemeClr val="tx2"/>
                          </a:solidFill>
                        </a:rPr>
                        <a:t>de la réalisation du chef d’œuvre : contenus, réussites, aléas, compétences développées, …</a:t>
                      </a:r>
                    </a:p>
                  </a:txBody>
                  <a:tcPr marL="78191" marR="78191" marT="39095" marB="39095" anchor="ctr"/>
                </a:tc>
                <a:extLst>
                  <a:ext uri="{0D108BD9-81ED-4DB2-BD59-A6C34878D82A}">
                    <a16:rowId xmlns:a16="http://schemas.microsoft.com/office/drawing/2014/main" val="2009574196"/>
                  </a:ext>
                </a:extLst>
              </a:tr>
              <a:tr h="1648090">
                <a:tc>
                  <a:txBody>
                    <a:bodyPr/>
                    <a:lstStyle/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Placer le jeune dans une posture réflexive sur les activités conduites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dans la réalisation du chef d’œuvre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et lui permettre de verbaliser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cette réalisation.</a:t>
                      </a:r>
                    </a:p>
                  </a:txBody>
                  <a:tcPr marL="78191" marR="78191" marT="39095" marB="39095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838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15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477474"/>
              </p:ext>
            </p:extLst>
          </p:nvPr>
        </p:nvGraphicFramePr>
        <p:xfrm>
          <a:off x="683568" y="1124744"/>
          <a:ext cx="7835341" cy="45844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86921">
                  <a:extLst>
                    <a:ext uri="{9D8B030D-6E8A-4147-A177-3AD203B41FA5}">
                      <a16:colId xmlns:a16="http://schemas.microsoft.com/office/drawing/2014/main" val="1765747764"/>
                    </a:ext>
                  </a:extLst>
                </a:gridCol>
                <a:gridCol w="3548420">
                  <a:extLst>
                    <a:ext uri="{9D8B030D-6E8A-4147-A177-3AD203B41FA5}">
                      <a16:colId xmlns:a16="http://schemas.microsoft.com/office/drawing/2014/main" val="1576591806"/>
                    </a:ext>
                  </a:extLst>
                </a:gridCol>
              </a:tblGrid>
              <a:tr h="41979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Attendus</a:t>
                      </a:r>
                      <a:endParaRPr lang="fr-FR" sz="2000" dirty="0"/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marL="78191" marR="78191" marT="39095" marB="39095" anchor="ctr"/>
                </a:tc>
                <a:extLst>
                  <a:ext uri="{0D108BD9-81ED-4DB2-BD59-A6C34878D82A}">
                    <a16:rowId xmlns:a16="http://schemas.microsoft.com/office/drawing/2014/main" val="1263626437"/>
                  </a:ext>
                </a:extLst>
              </a:tr>
              <a:tr h="1648090">
                <a:tc>
                  <a:txBody>
                    <a:bodyPr/>
                    <a:lstStyle/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Une réalisation du chef d’œuvre en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 lien avec les apprentissages. Pour chaque discipline concernée et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avec le développement de compétences transversales.</a:t>
                      </a:r>
                    </a:p>
                  </a:txBody>
                  <a:tcPr marL="78191" marR="78191" marT="39095" marB="39095" anchor="ctr"/>
                </a:tc>
                <a:tc rowSpan="2"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endParaRPr lang="fr-FR" sz="2400" i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78191" marR="78191" marT="39095" marB="39095" anchor="ctr"/>
                </a:tc>
                <a:extLst>
                  <a:ext uri="{0D108BD9-81ED-4DB2-BD59-A6C34878D82A}">
                    <a16:rowId xmlns:a16="http://schemas.microsoft.com/office/drawing/2014/main" val="2009574196"/>
                  </a:ext>
                </a:extLst>
              </a:tr>
              <a:tr h="1648090">
                <a:tc>
                  <a:txBody>
                    <a:bodyPr/>
                    <a:lstStyle/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Une cohérence globale. Le parcours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de formation (enseignement professionnel et enseignement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général) s’inscrit en cohérence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avec la réalisation du chef d’œuvre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et plus globalement avec les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enjeux  de la Transformation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de la Voie Professionnelle.</a:t>
                      </a:r>
                      <a:endParaRPr lang="fr-F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8191" marR="78191" marT="39095" marB="39095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838352"/>
                  </a:ext>
                </a:extLst>
              </a:tr>
            </a:tbl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-180528" y="174429"/>
            <a:ext cx="7545387" cy="709612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420" b="1" dirty="0" smtClean="0">
                <a:solidFill>
                  <a:schemeClr val="bg1">
                    <a:lumMod val="50000"/>
                  </a:schemeClr>
                </a:solidFill>
              </a:rPr>
              <a:t>Attendus et problématiques</a:t>
            </a:r>
            <a:br>
              <a:rPr lang="fr-FR" sz="342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539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539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fr-FR" sz="1539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3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63448"/>
              </p:ext>
            </p:extLst>
          </p:nvPr>
        </p:nvGraphicFramePr>
        <p:xfrm>
          <a:off x="683568" y="1124744"/>
          <a:ext cx="7835341" cy="45844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86921">
                  <a:extLst>
                    <a:ext uri="{9D8B030D-6E8A-4147-A177-3AD203B41FA5}">
                      <a16:colId xmlns:a16="http://schemas.microsoft.com/office/drawing/2014/main" val="1765747764"/>
                    </a:ext>
                  </a:extLst>
                </a:gridCol>
                <a:gridCol w="3548420">
                  <a:extLst>
                    <a:ext uri="{9D8B030D-6E8A-4147-A177-3AD203B41FA5}">
                      <a16:colId xmlns:a16="http://schemas.microsoft.com/office/drawing/2014/main" val="1576591806"/>
                    </a:ext>
                  </a:extLst>
                </a:gridCol>
              </a:tblGrid>
              <a:tr h="41979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Attendus</a:t>
                      </a:r>
                      <a:endParaRPr lang="fr-FR" sz="2000" dirty="0"/>
                    </a:p>
                  </a:txBody>
                  <a:tcPr marL="78191" marR="78191" marT="39095" marB="390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</a:t>
                      </a:r>
                      <a:r>
                        <a:rPr lang="fr-FR" sz="2000" baseline="30000" dirty="0" smtClean="0"/>
                        <a:t>ème</a:t>
                      </a:r>
                      <a:r>
                        <a:rPr lang="fr-FR" sz="2000" dirty="0" smtClean="0"/>
                        <a:t>  problématique</a:t>
                      </a:r>
                      <a:r>
                        <a:rPr lang="fr-FR" sz="2000" baseline="0" dirty="0" smtClean="0"/>
                        <a:t> </a:t>
                      </a:r>
                      <a:endParaRPr lang="fr-FR" sz="2000" dirty="0"/>
                    </a:p>
                  </a:txBody>
                  <a:tcPr marL="78191" marR="78191" marT="39095" marB="39095" anchor="ctr"/>
                </a:tc>
                <a:extLst>
                  <a:ext uri="{0D108BD9-81ED-4DB2-BD59-A6C34878D82A}">
                    <a16:rowId xmlns:a16="http://schemas.microsoft.com/office/drawing/2014/main" val="1263626437"/>
                  </a:ext>
                </a:extLst>
              </a:tr>
              <a:tr h="1648090">
                <a:tc>
                  <a:txBody>
                    <a:bodyPr/>
                    <a:lstStyle/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Une réalisation du chef d’œuvre en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 lien avec les apprentissages. Pour chaque discipline concernée et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avec le développement de compétences transversales.</a:t>
                      </a:r>
                    </a:p>
                  </a:txBody>
                  <a:tcPr marL="78191" marR="78191" marT="39095" marB="39095" anchor="ctr"/>
                </a:tc>
                <a:tc rowSpan="2"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fr-FR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Disposer d’éléments d’analyse au service de l’équipe pédagogique et de chaque discipline pour une véritable ingénierie pédagogique.</a:t>
                      </a:r>
                    </a:p>
                  </a:txBody>
                  <a:tcPr marL="78191" marR="78191" marT="39095" marB="39095" anchor="ctr"/>
                </a:tc>
                <a:extLst>
                  <a:ext uri="{0D108BD9-81ED-4DB2-BD59-A6C34878D82A}">
                    <a16:rowId xmlns:a16="http://schemas.microsoft.com/office/drawing/2014/main" val="2009574196"/>
                  </a:ext>
                </a:extLst>
              </a:tr>
              <a:tr h="1648090">
                <a:tc>
                  <a:txBody>
                    <a:bodyPr/>
                    <a:lstStyle/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Une cohérence globale. Le parcours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de formation (enseignement professionnel et enseignement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général) s’inscrit en cohérence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avec la réalisation du chef d’œuvre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et plus globalement avec les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enjeux  de la Transformation </a:t>
                      </a:r>
                    </a:p>
                    <a:p>
                      <a:pPr marL="0" indent="0" algn="ctr"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de la Voie Professionnelle.</a:t>
                      </a:r>
                      <a:endParaRPr lang="fr-F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8191" marR="78191" marT="39095" marB="39095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838352"/>
                  </a:ext>
                </a:extLst>
              </a:tr>
            </a:tbl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-180528" y="174429"/>
            <a:ext cx="7545387" cy="709612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420" b="1" dirty="0" smtClean="0">
                <a:solidFill>
                  <a:schemeClr val="bg1">
                    <a:lumMod val="50000"/>
                  </a:schemeClr>
                </a:solidFill>
              </a:rPr>
              <a:t>Attendus et problématiques</a:t>
            </a:r>
            <a:br>
              <a:rPr lang="fr-FR" sz="342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539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539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fr-FR" sz="1539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8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06347" y="2451632"/>
            <a:ext cx="7726093" cy="2324198"/>
          </a:xfrm>
          <a:prstGeom prst="rect">
            <a:avLst/>
          </a:prstGeom>
        </p:spPr>
        <p:txBody>
          <a:bodyPr vert="horz" lIns="89193" tIns="44596" rIns="89193" bIns="44596" rtlCol="0" anchor="t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rgbClr val="3D596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762" dirty="0">
                <a:solidFill>
                  <a:schemeClr val="accent1">
                    <a:lumMod val="75000"/>
                  </a:schemeClr>
                </a:solidFill>
              </a:rPr>
              <a:t>Exploiter le potentiel des </a:t>
            </a:r>
          </a:p>
          <a:p>
            <a:r>
              <a:rPr lang="fr-FR" sz="3762" dirty="0">
                <a:solidFill>
                  <a:schemeClr val="accent1">
                    <a:lumMod val="75000"/>
                  </a:schemeClr>
                </a:solidFill>
              </a:rPr>
              <a:t>outils numériques. </a:t>
            </a:r>
          </a:p>
          <a:p>
            <a:endParaRPr lang="fr-FR" sz="3762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3762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3762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fr-FR" sz="3762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fr-FR" sz="3762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87053" y="174429"/>
            <a:ext cx="7545387" cy="709612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420" b="1" dirty="0" smtClean="0">
                <a:solidFill>
                  <a:schemeClr val="bg1">
                    <a:lumMod val="50000"/>
                  </a:schemeClr>
                </a:solidFill>
              </a:rPr>
              <a:t>Piste proposée</a:t>
            </a:r>
            <a:br>
              <a:rPr lang="fr-FR" sz="342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539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539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fr-FR" sz="1539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60707" y="1700808"/>
            <a:ext cx="7726093" cy="2324198"/>
          </a:xfrm>
          <a:prstGeom prst="rect">
            <a:avLst/>
          </a:prstGeom>
        </p:spPr>
        <p:txBody>
          <a:bodyPr vert="horz" lIns="89193" tIns="44596" rIns="89193" bIns="44596" rtlCol="0" anchor="t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rgbClr val="3D596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394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762" dirty="0">
                <a:solidFill>
                  <a:schemeClr val="accent1">
                    <a:lumMod val="75000"/>
                  </a:schemeClr>
                </a:solidFill>
              </a:rPr>
              <a:t>Exemple avec un outil numérique </a:t>
            </a:r>
          </a:p>
          <a:p>
            <a:r>
              <a:rPr lang="fr-FR" sz="3762" dirty="0">
                <a:solidFill>
                  <a:schemeClr val="accent1">
                    <a:lumMod val="75000"/>
                  </a:schemeClr>
                </a:solidFill>
              </a:rPr>
              <a:t>de suivi des compétences élèves.</a:t>
            </a:r>
          </a:p>
          <a:p>
            <a:endParaRPr lang="fr-FR" sz="3078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52" i="1" dirty="0">
                <a:solidFill>
                  <a:schemeClr val="accent1">
                    <a:lumMod val="75000"/>
                  </a:schemeClr>
                </a:solidFill>
              </a:rPr>
              <a:t>Outil développé par Alain LOUIS, I.E.N. S.T.I. et </a:t>
            </a:r>
          </a:p>
          <a:p>
            <a:r>
              <a:rPr lang="fr-FR" sz="2052" i="1" dirty="0">
                <a:solidFill>
                  <a:schemeClr val="accent1">
                    <a:lumMod val="75000"/>
                  </a:schemeClr>
                </a:solidFill>
              </a:rPr>
              <a:t>Martial QUESNEL, P.L.P. Génie Microtechniques </a:t>
            </a:r>
          </a:p>
          <a:p>
            <a:r>
              <a:rPr lang="fr-FR" sz="2052" i="1" dirty="0">
                <a:solidFill>
                  <a:schemeClr val="accent1">
                    <a:lumMod val="75000"/>
                  </a:schemeClr>
                </a:solidFill>
              </a:rPr>
              <a:t>(L.P. Le Corbusier, St Etienne du Rouvray)</a:t>
            </a:r>
          </a:p>
          <a:p>
            <a:endParaRPr lang="fr-FR" sz="2394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fr-FR" sz="2394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fr-FR" sz="2394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87053" y="174429"/>
            <a:ext cx="7545387" cy="709612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420" b="1" dirty="0" smtClean="0">
                <a:solidFill>
                  <a:schemeClr val="bg1">
                    <a:lumMod val="50000"/>
                  </a:schemeClr>
                </a:solidFill>
              </a:rPr>
              <a:t>Illustration</a:t>
            </a:r>
            <a:br>
              <a:rPr lang="fr-FR" sz="342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539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539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fr-FR" sz="1539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708241" y="3135426"/>
            <a:ext cx="4027184" cy="2700000"/>
            <a:chOff x="4708241" y="3135426"/>
            <a:chExt cx="4027184" cy="270000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7B8530C8-CD3D-4403-BBDF-445911D52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242" y="3135426"/>
              <a:ext cx="4027183" cy="2700000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4708241" y="3150107"/>
              <a:ext cx="2286657" cy="196208"/>
            </a:xfrm>
            <a:prstGeom prst="rect">
              <a:avLst/>
            </a:prstGeom>
            <a:solidFill>
              <a:srgbClr val="303599"/>
            </a:solidFill>
          </p:spPr>
          <p:txBody>
            <a:bodyPr wrap="square" rtlCol="0">
              <a:spAutoFit/>
            </a:bodyPr>
            <a:lstStyle/>
            <a:p>
              <a:r>
                <a:rPr lang="fr-FR" sz="67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Réalisation du chef d’œuvre 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19441" y="3130940"/>
            <a:ext cx="4027247" cy="2700188"/>
            <a:chOff x="419441" y="3130940"/>
            <a:chExt cx="4027247" cy="2700188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970AEB1-DF76-48CE-B733-050A597F9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41" y="3131128"/>
              <a:ext cx="4027247" cy="2700000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430671" y="3130940"/>
              <a:ext cx="2286657" cy="196208"/>
            </a:xfrm>
            <a:prstGeom prst="rect">
              <a:avLst/>
            </a:prstGeom>
            <a:solidFill>
              <a:srgbClr val="303599"/>
            </a:solidFill>
          </p:spPr>
          <p:txBody>
            <a:bodyPr wrap="square" rtlCol="0">
              <a:spAutoFit/>
            </a:bodyPr>
            <a:lstStyle/>
            <a:p>
              <a:r>
                <a:rPr lang="fr-FR" sz="67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Réalisation du chef d’œuvre 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ADEE6BB-2DA2-4A55-9A9D-7B74832A3C6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86000" y="1241425"/>
            <a:ext cx="6858000" cy="327025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Chef d’œuvre </a:t>
            </a:r>
            <a:r>
              <a:rPr lang="fr-FR" sz="2400" dirty="0">
                <a:solidFill>
                  <a:srgbClr val="00B050"/>
                </a:solidFill>
              </a:rPr>
              <a:t>- Optimiser le suivi interdisciplinaire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C3BD2D-6301-4B2B-80B4-4E3F6A2CD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6" y="963500"/>
            <a:ext cx="1875047" cy="171879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EF335D6-B23F-4ED6-BAE6-0C093D3F2C1F}"/>
              </a:ext>
            </a:extLst>
          </p:cNvPr>
          <p:cNvSpPr txBox="1">
            <a:spLocks/>
          </p:cNvSpPr>
          <p:nvPr/>
        </p:nvSpPr>
        <p:spPr>
          <a:xfrm>
            <a:off x="2498272" y="1749878"/>
            <a:ext cx="6547757" cy="72758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500" dirty="0"/>
              <a:t>Définir la progression du chef d’œuvre et du/des </a:t>
            </a:r>
            <a:r>
              <a:rPr lang="fr-FR" sz="1500" dirty="0" err="1"/>
              <a:t>projet-s</a:t>
            </a:r>
            <a:r>
              <a:rPr lang="fr-FR" sz="1500" dirty="0"/>
              <a:t> </a:t>
            </a:r>
            <a:r>
              <a:rPr lang="fr-FR" sz="1500" dirty="0" err="1"/>
              <a:t>correspondant-s</a:t>
            </a:r>
            <a:endParaRPr lang="fr-FR" sz="15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500" dirty="0"/>
              <a:t>Élaborer les fiches des séances et des activités correspondantes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500" dirty="0"/>
              <a:t>Programmer les contenus et les interventions des enseignements généraux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500" dirty="0"/>
              <a:t>Éditer des bilans de compétences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63A37EF-F40E-49EF-800C-72C4B2EC23F2}"/>
              </a:ext>
            </a:extLst>
          </p:cNvPr>
          <p:cNvSpPr txBox="1">
            <a:spLocks/>
          </p:cNvSpPr>
          <p:nvPr/>
        </p:nvSpPr>
        <p:spPr>
          <a:xfrm>
            <a:off x="228599" y="2856436"/>
            <a:ext cx="7326087" cy="28453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500" dirty="0">
                <a:solidFill>
                  <a:schemeClr val="accent1">
                    <a:lumMod val="75000"/>
                  </a:schemeClr>
                </a:solidFill>
              </a:rPr>
              <a:t>Étape 1 : Croiser les compétences, savoir-faire et savoirs associés (Français, </a:t>
            </a:r>
            <a:r>
              <a:rPr lang="fr-FR" sz="1500" dirty="0" smtClean="0">
                <a:solidFill>
                  <a:schemeClr val="accent1">
                    <a:lumMod val="75000"/>
                  </a:schemeClr>
                </a:solidFill>
              </a:rPr>
              <a:t>Maths/Sciences, domaine professionnel, compétences transversales, …) </a:t>
            </a:r>
            <a:endParaRPr lang="fr-FR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31468176-1C8C-4032-BC57-6CC054977CB3}"/>
              </a:ext>
            </a:extLst>
          </p:cNvPr>
          <p:cNvSpPr/>
          <p:nvPr/>
        </p:nvSpPr>
        <p:spPr>
          <a:xfrm>
            <a:off x="354330" y="4000500"/>
            <a:ext cx="285750" cy="68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09FAC881-3273-4370-96FE-1EF0B5B96EA5}"/>
              </a:ext>
            </a:extLst>
          </p:cNvPr>
          <p:cNvSpPr/>
          <p:nvPr/>
        </p:nvSpPr>
        <p:spPr>
          <a:xfrm>
            <a:off x="3526155" y="4006215"/>
            <a:ext cx="285750" cy="68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B6E6B584-CC68-442B-9C01-7214B62A0D28}"/>
              </a:ext>
            </a:extLst>
          </p:cNvPr>
          <p:cNvSpPr/>
          <p:nvPr/>
        </p:nvSpPr>
        <p:spPr>
          <a:xfrm>
            <a:off x="4623435" y="4503420"/>
            <a:ext cx="285750" cy="68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341F25E1-783F-4596-8F73-AA89F994CEDB}"/>
              </a:ext>
            </a:extLst>
          </p:cNvPr>
          <p:cNvSpPr/>
          <p:nvPr/>
        </p:nvSpPr>
        <p:spPr>
          <a:xfrm>
            <a:off x="7932420" y="4503420"/>
            <a:ext cx="285750" cy="68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413CEB6-12ED-4ADE-8B5D-A1FDD6291DC5}"/>
              </a:ext>
            </a:extLst>
          </p:cNvPr>
          <p:cNvSpPr/>
          <p:nvPr/>
        </p:nvSpPr>
        <p:spPr>
          <a:xfrm>
            <a:off x="1931670" y="4800600"/>
            <a:ext cx="1908810" cy="222885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E88B62D-E107-4437-9AB9-B697C14DC6A2}"/>
              </a:ext>
            </a:extLst>
          </p:cNvPr>
          <p:cNvSpPr/>
          <p:nvPr/>
        </p:nvSpPr>
        <p:spPr>
          <a:xfrm>
            <a:off x="6143625" y="4577715"/>
            <a:ext cx="2766060" cy="222885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987053" y="174429"/>
            <a:ext cx="7545387" cy="709612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420" b="1" dirty="0" smtClean="0">
                <a:solidFill>
                  <a:schemeClr val="bg1">
                    <a:lumMod val="50000"/>
                  </a:schemeClr>
                </a:solidFill>
              </a:rPr>
              <a:t>Illustration</a:t>
            </a:r>
            <a:br>
              <a:rPr lang="fr-FR" sz="342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539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539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fr-FR" sz="1539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  <p:bldP spid="7" grpId="0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BD4D8D-334F-47EF-9640-FB02B5D93F8C}"/>
              </a:ext>
            </a:extLst>
          </p:cNvPr>
          <p:cNvSpPr txBox="1">
            <a:spLocks/>
          </p:cNvSpPr>
          <p:nvPr/>
        </p:nvSpPr>
        <p:spPr>
          <a:xfrm>
            <a:off x="112689" y="964145"/>
            <a:ext cx="7326087" cy="28453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500" dirty="0">
                <a:solidFill>
                  <a:schemeClr val="accent1">
                    <a:lumMod val="75000"/>
                  </a:schemeClr>
                </a:solidFill>
              </a:rPr>
              <a:t>Étape 2 : Définir le chronologie et la progression du projet sur les deux années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056A879-282C-44E9-9AD5-89F02E05192F}"/>
              </a:ext>
            </a:extLst>
          </p:cNvPr>
          <p:cNvSpPr txBox="1">
            <a:spLocks/>
          </p:cNvSpPr>
          <p:nvPr/>
        </p:nvSpPr>
        <p:spPr>
          <a:xfrm>
            <a:off x="603697" y="1146059"/>
            <a:ext cx="7326087" cy="28453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Séances, Activités, Co-interventions, 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16E9BF9-3764-48D3-9DCD-5A4F9A039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8" y="1656805"/>
            <a:ext cx="6192726" cy="4062521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2A56D94B-E29B-4480-A301-E01337286D54}"/>
              </a:ext>
            </a:extLst>
          </p:cNvPr>
          <p:cNvSpPr/>
          <p:nvPr/>
        </p:nvSpPr>
        <p:spPr>
          <a:xfrm>
            <a:off x="1028701" y="3718774"/>
            <a:ext cx="668655" cy="704636"/>
          </a:xfrm>
          <a:prstGeom prst="ellipse">
            <a:avLst/>
          </a:prstGeom>
          <a:solidFill>
            <a:schemeClr val="accent1">
              <a:alpha val="2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776AB39-DCD9-4C0F-A36F-A01261341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11" y="2522764"/>
            <a:ext cx="4775013" cy="2340429"/>
          </a:xfrm>
          <a:prstGeom prst="rect">
            <a:avLst/>
          </a:prstGeom>
        </p:spPr>
      </p:pic>
      <p:sp>
        <p:nvSpPr>
          <p:cNvPr id="12" name="Bulle narrative : rectangle 11">
            <a:extLst>
              <a:ext uri="{FF2B5EF4-FFF2-40B4-BE49-F238E27FC236}">
                <a16:creationId xmlns:a16="http://schemas.microsoft.com/office/drawing/2014/main" id="{EF24A3F1-5808-418C-AC38-174F8291E6F2}"/>
              </a:ext>
            </a:extLst>
          </p:cNvPr>
          <p:cNvSpPr/>
          <p:nvPr/>
        </p:nvSpPr>
        <p:spPr>
          <a:xfrm>
            <a:off x="7016592" y="1612505"/>
            <a:ext cx="1443840" cy="780652"/>
          </a:xfrm>
          <a:prstGeom prst="wedgeRectCallout">
            <a:avLst>
              <a:gd name="adj1" fmla="val -177000"/>
              <a:gd name="adj2" fmla="val 270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 smtClean="0"/>
              <a:t>Séance de réalisation du chef d’</a:t>
            </a:r>
            <a:r>
              <a:rPr lang="fr-FR" sz="1350" dirty="0" err="1" smtClean="0"/>
              <a:t>oeuvre</a:t>
            </a:r>
            <a:endParaRPr lang="fr-FR" sz="1350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77F67C3-18B6-419F-A873-0845E4B731BD}"/>
              </a:ext>
            </a:extLst>
          </p:cNvPr>
          <p:cNvSpPr/>
          <p:nvPr/>
        </p:nvSpPr>
        <p:spPr>
          <a:xfrm>
            <a:off x="4503420" y="4093369"/>
            <a:ext cx="1611630" cy="222885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9</a:t>
            </a:r>
            <a:endParaRPr lang="fr-FR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987053" y="174429"/>
            <a:ext cx="7545387" cy="709612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420" b="1" dirty="0" smtClean="0">
                <a:solidFill>
                  <a:schemeClr val="bg1">
                    <a:lumMod val="50000"/>
                  </a:schemeClr>
                </a:solidFill>
              </a:rPr>
              <a:t>Illustration</a:t>
            </a:r>
            <a:br>
              <a:rPr lang="fr-FR" sz="342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539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539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fr-FR" sz="1539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1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masque.ppt.rég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masque.ppt.région</Template>
  <TotalTime>72</TotalTime>
  <Words>742</Words>
  <Application>Microsoft Office PowerPoint</Application>
  <PresentationFormat>Affichage à l'écran (4:3)</PresentationFormat>
  <Paragraphs>135</Paragraphs>
  <Slides>13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masque.ppt.région</vt:lpstr>
      <vt:lpstr>Réalisation du chef d’œuvre  </vt:lpstr>
      <vt:lpstr>Attendus et problématiques  </vt:lpstr>
      <vt:lpstr>Attendus et problématiques  </vt:lpstr>
      <vt:lpstr>Présentation PowerPoint</vt:lpstr>
      <vt:lpstr>Présentation PowerPoint</vt:lpstr>
      <vt:lpstr>Présentation PowerPoint</vt:lpstr>
      <vt:lpstr>Présentation PowerPoint</vt:lpstr>
      <vt:lpstr>Chef d’œuvre - Optimiser le suivi interdisciplinaire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Académie de Caen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 COURS-MACH</dc:creator>
  <cp:lastModifiedBy>David Ciliegio</cp:lastModifiedBy>
  <cp:revision>17</cp:revision>
  <dcterms:created xsi:type="dcterms:W3CDTF">2019-12-12T08:21:08Z</dcterms:created>
  <dcterms:modified xsi:type="dcterms:W3CDTF">2021-02-18T08:36:32Z</dcterms:modified>
</cp:coreProperties>
</file>