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E07B-36F9-4C06-9D76-E56F2B2779B4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0D5-3F7F-442C-8AC9-EC3BDF6CEC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E07B-36F9-4C06-9D76-E56F2B2779B4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0D5-3F7F-442C-8AC9-EC3BDF6CEC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E07B-36F9-4C06-9D76-E56F2B2779B4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0D5-3F7F-442C-8AC9-EC3BDF6CEC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E07B-36F9-4C06-9D76-E56F2B2779B4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0D5-3F7F-442C-8AC9-EC3BDF6CEC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E07B-36F9-4C06-9D76-E56F2B2779B4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0D5-3F7F-442C-8AC9-EC3BDF6CEC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E07B-36F9-4C06-9D76-E56F2B2779B4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0D5-3F7F-442C-8AC9-EC3BDF6CEC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E07B-36F9-4C06-9D76-E56F2B2779B4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0D5-3F7F-442C-8AC9-EC3BDF6CEC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E07B-36F9-4C06-9D76-E56F2B2779B4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0D5-3F7F-442C-8AC9-EC3BDF6CEC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E07B-36F9-4C06-9D76-E56F2B2779B4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0D5-3F7F-442C-8AC9-EC3BDF6CEC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E07B-36F9-4C06-9D76-E56F2B2779B4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0D5-3F7F-442C-8AC9-EC3BDF6CEC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E07B-36F9-4C06-9D76-E56F2B2779B4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0D5-3F7F-442C-8AC9-EC3BDF6CEC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1E07B-36F9-4C06-9D76-E56F2B2779B4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F20D5-3F7F-442C-8AC9-EC3BDF6CEC5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571479"/>
            <a:ext cx="7572428" cy="571505"/>
          </a:xfrm>
        </p:spPr>
        <p:txBody>
          <a:bodyPr>
            <a:noAutofit/>
          </a:bodyPr>
          <a:lstStyle/>
          <a:p>
            <a:r>
              <a:rPr lang="fr-FR" dirty="0" smtClean="0"/>
              <a:t>CHEF D’OEUVRE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86116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démarche de projet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85786" y="1714488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 </a:t>
            </a:r>
            <a:r>
              <a:rPr lang="fr-FR" sz="1400" b="1" i="1" dirty="0" smtClean="0"/>
              <a:t>projet</a:t>
            </a:r>
            <a:r>
              <a:rPr lang="fr-FR" sz="1400" dirty="0" smtClean="0"/>
              <a:t> est un processus unique qui consiste en un ensemble d'activités coordonnées et maîtrisées.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85786" y="2214554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 </a:t>
            </a:r>
            <a:r>
              <a:rPr lang="fr-FR" sz="1400" b="1" i="1" dirty="0" smtClean="0"/>
              <a:t>démarche de projet</a:t>
            </a:r>
            <a:r>
              <a:rPr lang="fr-FR" sz="1400" b="1" dirty="0" smtClean="0"/>
              <a:t> </a:t>
            </a:r>
            <a:r>
              <a:rPr lang="fr-FR" sz="1400" dirty="0" smtClean="0"/>
              <a:t>englobe les actions réalisées par une équipe durant un projet ayant pour objectif de répondre aux besoins identifiés</a:t>
            </a:r>
            <a:endParaRPr lang="fr-FR" sz="1400" dirty="0"/>
          </a:p>
        </p:txBody>
      </p:sp>
      <p:grpSp>
        <p:nvGrpSpPr>
          <p:cNvPr id="22" name="Groupe 21"/>
          <p:cNvGrpSpPr/>
          <p:nvPr/>
        </p:nvGrpSpPr>
        <p:grpSpPr>
          <a:xfrm>
            <a:off x="1071538" y="3214686"/>
            <a:ext cx="6715172" cy="1165033"/>
            <a:chOff x="1071538" y="3571876"/>
            <a:chExt cx="6715172" cy="1165033"/>
          </a:xfrm>
        </p:grpSpPr>
        <p:sp>
          <p:nvSpPr>
            <p:cNvPr id="8" name="Ellipse 7"/>
            <p:cNvSpPr/>
            <p:nvPr/>
          </p:nvSpPr>
          <p:spPr>
            <a:xfrm>
              <a:off x="1071538" y="3857628"/>
              <a:ext cx="2071702" cy="857256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Idée</a:t>
              </a:r>
              <a:r>
                <a:rPr lang="fr-FR" dirty="0" smtClean="0"/>
                <a:t> </a:t>
              </a:r>
              <a:r>
                <a:rPr lang="fr-FR" dirty="0" smtClean="0">
                  <a:solidFill>
                    <a:schemeClr val="tx1"/>
                  </a:solidFill>
                </a:rPr>
                <a:t>de base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5715008" y="3857628"/>
              <a:ext cx="2071702" cy="857256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Finalité / Destinataire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1" name="Flèche droite 10"/>
            <p:cNvSpPr/>
            <p:nvPr/>
          </p:nvSpPr>
          <p:spPr>
            <a:xfrm>
              <a:off x="3214678" y="4143380"/>
              <a:ext cx="2428892" cy="214314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3428992" y="3786190"/>
              <a:ext cx="2000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Actions à Réaliser</a:t>
              </a:r>
              <a:endParaRPr lang="fr-FR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28992" y="3571876"/>
              <a:ext cx="1785950" cy="1143008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500430" y="4429132"/>
              <a:ext cx="1785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chemeClr val="accent2"/>
                  </a:solidFill>
                </a:rPr>
                <a:t>Démarche de projet</a:t>
              </a:r>
              <a:endParaRPr lang="fr-FR" sz="14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5000628" y="6429396"/>
            <a:ext cx="3857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i="1" dirty="0" smtClean="0"/>
              <a:t>Docs Séverine GERMAIN, IEN EG &amp; Alain LOUIS, IEN-ET</a:t>
            </a:r>
            <a:endParaRPr lang="fr-FR" sz="1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162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14290"/>
            <a:ext cx="1857388" cy="102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Connecteur droit 18"/>
          <p:cNvCxnSpPr/>
          <p:nvPr/>
        </p:nvCxnSpPr>
        <p:spPr>
          <a:xfrm>
            <a:off x="285720" y="1571612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857224" y="4572008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Les</a:t>
            </a:r>
            <a:r>
              <a:rPr lang="fr-FR" dirty="0" smtClean="0"/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5</a:t>
            </a:r>
            <a:r>
              <a:rPr lang="fr-FR" dirty="0" smtClean="0"/>
              <a:t> </a:t>
            </a:r>
            <a:r>
              <a:rPr lang="fr-FR" sz="1400" b="1" dirty="0" smtClean="0"/>
              <a:t>étapes de la démarche de projet</a:t>
            </a:r>
            <a:endParaRPr lang="fr-FR" sz="14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928662" y="5143512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400" dirty="0" smtClean="0"/>
              <a:t>Préparation / Analyse du contexte / Faisabilité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 smtClean="0"/>
              <a:t>Définition des objectifs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 smtClean="0"/>
              <a:t>Conception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643438" y="5143512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fr-FR" sz="1400" dirty="0" smtClean="0"/>
              <a:t>Réalisation</a:t>
            </a:r>
          </a:p>
          <a:p>
            <a:pPr marL="342900" indent="-342900">
              <a:buAutoNum type="arabicPeriod" startAt="4"/>
            </a:pPr>
            <a:r>
              <a:rPr lang="fr-FR" sz="1400" dirty="0" smtClean="0"/>
              <a:t>Evaluation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571479"/>
            <a:ext cx="7572428" cy="571505"/>
          </a:xfrm>
        </p:spPr>
        <p:txBody>
          <a:bodyPr>
            <a:noAutofit/>
          </a:bodyPr>
          <a:lstStyle/>
          <a:p>
            <a:r>
              <a:rPr lang="fr-FR" dirty="0" smtClean="0"/>
              <a:t>CHEF D’OEUVRE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86116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démarche de projet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000628" y="6429396"/>
            <a:ext cx="3857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i="1" dirty="0" smtClean="0"/>
              <a:t>Docs Séverine GERMAIN, IEN EG &amp; Alain LOUIS, IEN-ET</a:t>
            </a:r>
            <a:endParaRPr lang="fr-FR" sz="1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162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14290"/>
            <a:ext cx="1857388" cy="102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Connecteur droit 18"/>
          <p:cNvCxnSpPr/>
          <p:nvPr/>
        </p:nvCxnSpPr>
        <p:spPr>
          <a:xfrm>
            <a:off x="285720" y="1571612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642910" y="1571613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2"/>
                </a:solidFill>
              </a:rPr>
              <a:t>Etape</a:t>
            </a:r>
            <a:r>
              <a:rPr lang="fr-FR" sz="3200" dirty="0" smtClean="0">
                <a:solidFill>
                  <a:schemeClr val="accent2"/>
                </a:solidFill>
              </a:rPr>
              <a:t> </a:t>
            </a:r>
            <a:r>
              <a:rPr lang="fr-FR" sz="3200" b="1" dirty="0">
                <a:solidFill>
                  <a:schemeClr val="accent2"/>
                </a:solidFill>
              </a:rPr>
              <a:t>1</a:t>
            </a:r>
            <a:r>
              <a:rPr lang="fr-FR" dirty="0" smtClean="0"/>
              <a:t> </a:t>
            </a:r>
            <a:r>
              <a:rPr lang="fr-FR" sz="1400" b="1" dirty="0" smtClean="0"/>
              <a:t>Préparation / Analyse du contexte / Faisabilité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09988" y="2105106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identifier l’ensemble des acteurs externes avec lesquels ils auront à travailler (associations, entreprises, mairie, autre(s) établissement(s), etc…)</a:t>
            </a:r>
            <a:endParaRPr lang="fr-FR" sz="1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09988" y="2747703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Vérifier la faisabilité du projet (partenariats, environnement juridique, financement, disponibilité etc…). </a:t>
            </a:r>
          </a:p>
          <a:p>
            <a:endParaRPr lang="fr-FR" sz="1400" dirty="0"/>
          </a:p>
          <a:p>
            <a:r>
              <a:rPr lang="fr-FR" sz="1400" dirty="0" smtClean="0"/>
              <a:t> Communiquer avec les différents acteurs et  leur préciser les  attendus.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42910" y="3714753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2"/>
                </a:solidFill>
              </a:rPr>
              <a:t>Etape</a:t>
            </a:r>
            <a:r>
              <a:rPr lang="fr-FR" sz="3200" dirty="0" smtClean="0">
                <a:solidFill>
                  <a:schemeClr val="accent2"/>
                </a:solidFill>
              </a:rPr>
              <a:t> </a:t>
            </a:r>
            <a:r>
              <a:rPr lang="fr-FR" sz="3200" b="1" dirty="0">
                <a:solidFill>
                  <a:schemeClr val="accent2"/>
                </a:solidFill>
              </a:rPr>
              <a:t>2</a:t>
            </a:r>
            <a:r>
              <a:rPr lang="fr-FR" dirty="0" smtClean="0"/>
              <a:t> </a:t>
            </a:r>
            <a:r>
              <a:rPr lang="fr-FR" sz="1400" b="1" dirty="0" smtClean="0"/>
              <a:t>Définition des objectifs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14348" y="4357694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Définir  ce que l’on attend de chacun des acteurs.</a:t>
            </a:r>
          </a:p>
          <a:p>
            <a:r>
              <a:rPr lang="fr-FR" sz="1400" dirty="0" smtClean="0"/>
              <a:t>Un objectif doit être:</a:t>
            </a:r>
            <a:endParaRPr lang="fr-FR" sz="1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1928794" y="500063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Spécifique : </a:t>
            </a:r>
            <a:r>
              <a:rPr lang="fr-FR" sz="1200" i="1" dirty="0" smtClean="0"/>
              <a:t>Unique, précis, compréhensible</a:t>
            </a:r>
            <a:endParaRPr lang="fr-FR" sz="1200" i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1928794" y="535782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Mesurable</a:t>
            </a:r>
            <a:endParaRPr lang="fr-FR" sz="1200" i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1928794" y="5643578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Acceptable:</a:t>
            </a:r>
            <a:r>
              <a:rPr lang="fr-FR" sz="1200" i="1" dirty="0" smtClean="0"/>
              <a:t> Ni trop ambitieux, ni trop petit, ni trop engageant pour les partenaires extérieurs</a:t>
            </a:r>
            <a:endParaRPr lang="fr-FR" sz="1200" i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1928794" y="5929330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Réalisable</a:t>
            </a:r>
            <a:endParaRPr lang="fr-FR" sz="1200" i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1928794" y="621508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Temporellement défini </a:t>
            </a:r>
            <a:endParaRPr lang="fr-FR" sz="1200" i="1" dirty="0"/>
          </a:p>
        </p:txBody>
      </p:sp>
      <p:pic>
        <p:nvPicPr>
          <p:cNvPr id="2050" name="Picture 2" descr="Résultat de recherche d'images pour &quot;smiley smart face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5357826"/>
            <a:ext cx="795350" cy="795350"/>
          </a:xfrm>
          <a:prstGeom prst="rect">
            <a:avLst/>
          </a:prstGeom>
          <a:noFill/>
        </p:spPr>
      </p:pic>
      <p:sp>
        <p:nvSpPr>
          <p:cNvPr id="34" name="ZoneTexte 33"/>
          <p:cNvSpPr txBox="1"/>
          <p:nvPr/>
        </p:nvSpPr>
        <p:spPr>
          <a:xfrm>
            <a:off x="1428728" y="5000636"/>
            <a:ext cx="3571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</a:rPr>
              <a:t>S</a:t>
            </a:r>
          </a:p>
          <a:p>
            <a:pPr algn="ctr"/>
            <a:r>
              <a:rPr lang="fr-FR" sz="2000" dirty="0" smtClean="0">
                <a:solidFill>
                  <a:schemeClr val="accent2"/>
                </a:solidFill>
              </a:rPr>
              <a:t>M</a:t>
            </a:r>
          </a:p>
          <a:p>
            <a:pPr algn="ctr"/>
            <a:r>
              <a:rPr lang="fr-FR" sz="2000" dirty="0" smtClean="0">
                <a:solidFill>
                  <a:schemeClr val="accent2"/>
                </a:solidFill>
              </a:rPr>
              <a:t>A</a:t>
            </a:r>
          </a:p>
          <a:p>
            <a:pPr algn="ctr"/>
            <a:r>
              <a:rPr lang="fr-FR" sz="2000" dirty="0" smtClean="0">
                <a:solidFill>
                  <a:schemeClr val="accent2"/>
                </a:solidFill>
              </a:rPr>
              <a:t>R</a:t>
            </a:r>
          </a:p>
          <a:p>
            <a:pPr algn="ctr"/>
            <a:r>
              <a:rPr lang="fr-FR" sz="2000" dirty="0">
                <a:solidFill>
                  <a:schemeClr val="accent2"/>
                </a:solidFill>
              </a:rPr>
              <a:t>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571479"/>
            <a:ext cx="7572428" cy="571505"/>
          </a:xfrm>
        </p:spPr>
        <p:txBody>
          <a:bodyPr>
            <a:noAutofit/>
          </a:bodyPr>
          <a:lstStyle/>
          <a:p>
            <a:r>
              <a:rPr lang="fr-FR" dirty="0" smtClean="0"/>
              <a:t>CHEF D’OEUVRE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86116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démarche de projet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000628" y="6429396"/>
            <a:ext cx="3857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i="1" dirty="0" smtClean="0"/>
              <a:t>Docs Séverine GERMAIN, IEN EG &amp; Alain LOUIS, IEN-ET</a:t>
            </a:r>
            <a:endParaRPr lang="fr-FR" sz="1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162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14290"/>
            <a:ext cx="1857388" cy="102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Connecteur droit 18"/>
          <p:cNvCxnSpPr/>
          <p:nvPr/>
        </p:nvCxnSpPr>
        <p:spPr>
          <a:xfrm>
            <a:off x="285720" y="1571612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642910" y="1571613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2"/>
                </a:solidFill>
              </a:rPr>
              <a:t>Etape</a:t>
            </a:r>
            <a:r>
              <a:rPr lang="fr-FR" sz="3200" dirty="0" smtClean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3</a:t>
            </a:r>
            <a:r>
              <a:rPr lang="fr-FR" dirty="0" smtClean="0"/>
              <a:t> </a:t>
            </a:r>
            <a:r>
              <a:rPr lang="fr-FR" sz="1400" b="1" dirty="0" smtClean="0"/>
              <a:t>Conception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14348" y="2144704"/>
            <a:ext cx="73581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Constituer un cahier des charges (exemple : tableaux du </a:t>
            </a:r>
            <a:r>
              <a:rPr lang="fr-FR" sz="1400" dirty="0" err="1" smtClean="0"/>
              <a:t>vademecum</a:t>
            </a:r>
            <a:r>
              <a:rPr lang="fr-FR" sz="14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Formaliser les attendus et les valider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Décliner par fonction les actions à mettre en œuvre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Décliner l’environnement matériel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Ventiler les moyens financiers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Identifier les acteurs internes nécessaires à la réalisation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Etablir un échéancier</a:t>
            </a:r>
          </a:p>
          <a:p>
            <a:pPr marL="285750" indent="-285750">
              <a:buFontTx/>
              <a:buChar char="-"/>
            </a:pPr>
            <a:endParaRPr lang="fr-FR" sz="1400" dirty="0" smtClean="0"/>
          </a:p>
          <a:p>
            <a:pPr marL="285750" indent="-285750">
              <a:buFontTx/>
              <a:buChar char="-"/>
            </a:pPr>
            <a:endParaRPr lang="fr-FR" sz="1400" dirty="0" smtClean="0"/>
          </a:p>
          <a:p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42910" y="4071942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2"/>
                </a:solidFill>
              </a:rPr>
              <a:t>Etape</a:t>
            </a:r>
            <a:r>
              <a:rPr lang="fr-FR" sz="3200" dirty="0" smtClean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4</a:t>
            </a:r>
            <a:r>
              <a:rPr lang="fr-FR" dirty="0" smtClean="0"/>
              <a:t> </a:t>
            </a:r>
            <a:r>
              <a:rPr lang="fr-FR" sz="1400" b="1" dirty="0" smtClean="0"/>
              <a:t>Réalisation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14348" y="496865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 smtClean="0"/>
              <a:t>Mettre en place une stratégie d’organisation et de pilotage (conduite de projet, revue de projet) </a:t>
            </a:r>
            <a:r>
              <a:rPr lang="fr-FR" sz="1400" dirty="0" smtClean="0">
                <a:sym typeface="Wingdings" panose="05000000000000000000" pitchFamily="2" charset="2"/>
              </a:rPr>
              <a:t> Qui fait quoi, quand et comment?</a:t>
            </a:r>
            <a:endParaRPr lang="fr-FR" sz="1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571479"/>
            <a:ext cx="7572428" cy="571505"/>
          </a:xfrm>
        </p:spPr>
        <p:txBody>
          <a:bodyPr>
            <a:noAutofit/>
          </a:bodyPr>
          <a:lstStyle/>
          <a:p>
            <a:r>
              <a:rPr lang="fr-FR" dirty="0" smtClean="0"/>
              <a:t>CHEF D’OEUVRE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86116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démarche de projet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000628" y="6429396"/>
            <a:ext cx="3857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i="1" dirty="0" smtClean="0"/>
              <a:t>Docs Séverine GERMAIN, IEN EG &amp; Alain LOUIS, IEN-ET</a:t>
            </a:r>
            <a:endParaRPr lang="fr-FR" sz="1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162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14290"/>
            <a:ext cx="1857388" cy="102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Connecteur droit 18"/>
          <p:cNvCxnSpPr/>
          <p:nvPr/>
        </p:nvCxnSpPr>
        <p:spPr>
          <a:xfrm>
            <a:off x="285720" y="1571612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642910" y="1571613"/>
            <a:ext cx="788953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2"/>
                </a:solidFill>
              </a:rPr>
              <a:t>Etape</a:t>
            </a:r>
            <a:r>
              <a:rPr lang="fr-FR" sz="3200" dirty="0" smtClean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5</a:t>
            </a:r>
            <a:r>
              <a:rPr lang="fr-FR" dirty="0" smtClean="0"/>
              <a:t> </a:t>
            </a:r>
            <a:r>
              <a:rPr lang="fr-FR" sz="1400" b="1" dirty="0" smtClean="0"/>
              <a:t>Evaluation</a:t>
            </a:r>
          </a:p>
          <a:p>
            <a:endParaRPr lang="fr-FR" sz="1400" b="1" dirty="0"/>
          </a:p>
          <a:p>
            <a:pPr marL="285750" indent="-285750">
              <a:buFontTx/>
              <a:buChar char="-"/>
            </a:pPr>
            <a:r>
              <a:rPr lang="fr-FR" sz="1400" dirty="0" smtClean="0"/>
              <a:t>Evaluation du projet en tant que tel : </a:t>
            </a:r>
            <a:r>
              <a:rPr lang="fr-FR" sz="1400" dirty="0" err="1" smtClean="0"/>
              <a:t>a-t-il</a:t>
            </a:r>
            <a:r>
              <a:rPr lang="fr-FR" sz="1400" dirty="0" smtClean="0"/>
              <a:t> permis de construire des situations de formation pour les apprenants?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Evaluation de la démarche de l’élève dans la réalisation du projet : implication, compétences transversales, interaction, autonomie etc…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42910" y="4143380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2"/>
                </a:solidFill>
              </a:rPr>
              <a:t>Pour conclure</a:t>
            </a:r>
            <a:endParaRPr lang="fr-FR" sz="1400" b="1" dirty="0" smtClean="0"/>
          </a:p>
        </p:txBody>
      </p:sp>
      <p:sp>
        <p:nvSpPr>
          <p:cNvPr id="24" name="ZoneTexte 23"/>
          <p:cNvSpPr txBox="1"/>
          <p:nvPr/>
        </p:nvSpPr>
        <p:spPr>
          <a:xfrm>
            <a:off x="714348" y="4786322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 démarche de projet doit être outillée pour  garantir la cohérence du déroulement et permettre une mise en place d’un processus d’amélioration.</a:t>
            </a:r>
            <a:endParaRPr lang="fr-FR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571479"/>
            <a:ext cx="7572428" cy="571505"/>
          </a:xfrm>
        </p:spPr>
        <p:txBody>
          <a:bodyPr>
            <a:noAutofit/>
          </a:bodyPr>
          <a:lstStyle/>
          <a:p>
            <a:r>
              <a:rPr lang="fr-FR" dirty="0" smtClean="0"/>
              <a:t>CHEF D’OEUVRE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86116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démarche de projet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000628" y="6429396"/>
            <a:ext cx="3857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i="1" dirty="0" smtClean="0"/>
              <a:t>Docs Séverine GERMAIN, IEN EG &amp; Alain LOUIS, IEN-ET</a:t>
            </a:r>
            <a:endParaRPr lang="fr-FR" sz="1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162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14290"/>
            <a:ext cx="1857388" cy="102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Connecteur droit 18"/>
          <p:cNvCxnSpPr/>
          <p:nvPr/>
        </p:nvCxnSpPr>
        <p:spPr>
          <a:xfrm>
            <a:off x="285720" y="1571612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187624" y="1893326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WORLD CAFE</a:t>
            </a:r>
            <a:endParaRPr lang="fr-FR" sz="1400" b="1" dirty="0" smtClean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7786"/>
              </p:ext>
            </p:extLst>
          </p:nvPr>
        </p:nvGraphicFramePr>
        <p:xfrm>
          <a:off x="899593" y="2798228"/>
          <a:ext cx="7387182" cy="320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775146600"/>
                    </a:ext>
                  </a:extLst>
                </a:gridCol>
                <a:gridCol w="2462394">
                  <a:extLst>
                    <a:ext uri="{9D8B030D-6E8A-4147-A177-3AD203B41FA5}">
                      <a16:colId xmlns:a16="http://schemas.microsoft.com/office/drawing/2014/main" val="3277767612"/>
                    </a:ext>
                  </a:extLst>
                </a:gridCol>
                <a:gridCol w="2462394">
                  <a:extLst>
                    <a:ext uri="{9D8B030D-6E8A-4147-A177-3AD203B41FA5}">
                      <a16:colId xmlns:a16="http://schemas.microsoft.com/office/drawing/2014/main" val="1388567642"/>
                    </a:ext>
                  </a:extLst>
                </a:gridCol>
              </a:tblGrid>
              <a:tr h="64019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ETAPE 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GROUPE A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GROUPE D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623963"/>
                  </a:ext>
                </a:extLst>
              </a:tr>
              <a:tr h="64019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ETAPE 2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 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</a:t>
                      </a:r>
                      <a:r>
                        <a:rPr lang="fr-FR" baseline="0" dirty="0" smtClean="0"/>
                        <a:t> 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407520"/>
                  </a:ext>
                </a:extLst>
              </a:tr>
              <a:tr h="64019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ETAPE 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 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 A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76084"/>
                  </a:ext>
                </a:extLst>
              </a:tr>
              <a:tr h="64019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ETAPE 4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 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 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795890"/>
                  </a:ext>
                </a:extLst>
              </a:tr>
              <a:tr h="64019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ETAPE 5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 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 C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340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50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571479"/>
            <a:ext cx="7572428" cy="571505"/>
          </a:xfrm>
        </p:spPr>
        <p:txBody>
          <a:bodyPr>
            <a:noAutofit/>
          </a:bodyPr>
          <a:lstStyle/>
          <a:p>
            <a:r>
              <a:rPr lang="fr-FR" dirty="0" smtClean="0"/>
              <a:t>CHEF D’OEUVRE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86116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démarche de projet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000628" y="6429396"/>
            <a:ext cx="3857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i="1" dirty="0" smtClean="0"/>
              <a:t>Docs Séverine GERMAIN, IEN EG &amp; Alain LOUIS, IEN-ET</a:t>
            </a:r>
            <a:endParaRPr lang="fr-FR" sz="1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162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14290"/>
            <a:ext cx="1857388" cy="102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Connecteur droit 18"/>
          <p:cNvCxnSpPr/>
          <p:nvPr/>
        </p:nvCxnSpPr>
        <p:spPr>
          <a:xfrm>
            <a:off x="285720" y="1571612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714348" y="2132856"/>
            <a:ext cx="781809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INTITULE DU PROJET : Réhabilitation d’un véhicule usagé en salon de coiffure pour personnes en situation précaire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79842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484</Words>
  <Application>Microsoft Office PowerPoint</Application>
  <PresentationFormat>Affichage à l'écran (4:3)</PresentationFormat>
  <Paragraphs>82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CHEF D’OEUVRE</vt:lpstr>
      <vt:lpstr>CHEF D’OEUVRE</vt:lpstr>
      <vt:lpstr>CHEF D’OEUVRE</vt:lpstr>
      <vt:lpstr>CHEF D’OEUVRE</vt:lpstr>
      <vt:lpstr>CHEF D’OEUVRE</vt:lpstr>
      <vt:lpstr>CHEF D’OEUVRE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CHEF D’OEUVRE</dc:title>
  <dc:creator>GG</dc:creator>
  <cp:lastModifiedBy>swaeneps</cp:lastModifiedBy>
  <cp:revision>19</cp:revision>
  <dcterms:created xsi:type="dcterms:W3CDTF">2019-12-13T09:57:09Z</dcterms:created>
  <dcterms:modified xsi:type="dcterms:W3CDTF">2019-12-19T16:07:12Z</dcterms:modified>
</cp:coreProperties>
</file>