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70" r:id="rId3"/>
    <p:sldId id="272" r:id="rId4"/>
    <p:sldId id="273" r:id="rId5"/>
    <p:sldId id="274" r:id="rId6"/>
    <p:sldId id="267" r:id="rId7"/>
    <p:sldId id="268" r:id="rId8"/>
    <p:sldId id="275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7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95AA-81B3-42E3-A3F0-99CDF3F5B8E3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322F-2C12-40DC-839F-9C5BF1FC5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10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8FB5-C36C-4A86-9CE3-CAACA5657E3A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D722-0CAF-4FC3-A52C-28E59DA98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60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6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44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1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97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3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03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1CEB4-C910-435B-8412-2A1224DA5D7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07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4572000" y="3361475"/>
            <a:ext cx="338437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riangle isocèle 7"/>
          <p:cNvSpPr/>
          <p:nvPr userDrawn="1"/>
        </p:nvSpPr>
        <p:spPr>
          <a:xfrm rot="5400000">
            <a:off x="2921315" y="4203086"/>
            <a:ext cx="360040" cy="28803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3347864" y="4005064"/>
            <a:ext cx="5328592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fr-FR" sz="30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Région académique Normandie</a:t>
            </a:r>
          </a:p>
          <a:p>
            <a:pPr marL="0" indent="0" algn="l">
              <a:buNone/>
            </a:pPr>
            <a:r>
              <a:rPr lang="fr-FR" sz="28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Académie</a:t>
            </a:r>
            <a:r>
              <a:rPr lang="fr-FR" sz="2800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de Normandie</a:t>
            </a:r>
            <a:endParaRPr lang="fr-FR" sz="28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3792"/>
            <a:ext cx="3880744" cy="10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10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69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022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2818" y="2098665"/>
            <a:ext cx="7772400" cy="1470025"/>
          </a:xfrm>
        </p:spPr>
        <p:txBody>
          <a:bodyPr/>
          <a:lstStyle>
            <a:lvl1pPr>
              <a:defRPr>
                <a:solidFill>
                  <a:srgbClr val="3D596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4D5D-111D-46FB-81C3-DA691DAD0D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200800" cy="1080120"/>
          </a:xfrm>
        </p:spPr>
        <p:txBody>
          <a:bodyPr/>
          <a:lstStyle>
            <a:lvl1pPr marL="0" indent="0" algn="ctr">
              <a:buNone/>
              <a:defRPr>
                <a:solidFill>
                  <a:srgbClr val="40745A"/>
                </a:solidFill>
              </a:defRPr>
            </a:lvl1pPr>
            <a:lvl2pPr marL="445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440160" cy="1954132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1691680" y="6294937"/>
            <a:ext cx="7200800" cy="0"/>
          </a:xfrm>
          <a:prstGeom prst="line">
            <a:avLst/>
          </a:prstGeom>
          <a:ln w="12700">
            <a:solidFill>
              <a:srgbClr val="3D5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>
            <a:off x="1691680" y="5985632"/>
            <a:ext cx="0" cy="618610"/>
          </a:xfrm>
          <a:prstGeom prst="line">
            <a:avLst/>
          </a:prstGeom>
          <a:ln w="12700">
            <a:solidFill>
              <a:srgbClr val="3D5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" y="5985633"/>
            <a:ext cx="1583411" cy="5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8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8" cy="1143000"/>
          </a:xfrm>
        </p:spPr>
        <p:txBody>
          <a:bodyPr/>
          <a:lstStyle>
            <a:lvl1pPr>
              <a:defRPr>
                <a:solidFill>
                  <a:srgbClr val="3D596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1" cy="4525963"/>
          </a:xfrm>
        </p:spPr>
        <p:txBody>
          <a:bodyPr/>
          <a:lstStyle>
            <a:lvl1pPr marL="334469" indent="-334469">
              <a:buClr>
                <a:srgbClr val="40745A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724683" indent="-278724">
              <a:buClr>
                <a:srgbClr val="40745A"/>
              </a:buClr>
              <a:buSzPct val="90000"/>
              <a:buFont typeface="Calibri" panose="020F0502020204030204" pitchFamily="34" charset="0"/>
              <a:buChar char="▪"/>
              <a:defRPr/>
            </a:lvl2pPr>
            <a:lvl3pPr>
              <a:buClr>
                <a:srgbClr val="40745A"/>
              </a:buClr>
              <a:defRPr/>
            </a:lvl3pPr>
            <a:lvl4pPr>
              <a:buClr>
                <a:srgbClr val="40745A"/>
              </a:buClr>
              <a:defRPr/>
            </a:lvl4pPr>
            <a:lvl5pPr>
              <a:buClr>
                <a:srgbClr val="40745A"/>
              </a:buClr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16633"/>
            <a:ext cx="942227" cy="1278494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691680" y="6294937"/>
            <a:ext cx="7200800" cy="0"/>
          </a:xfrm>
          <a:prstGeom prst="line">
            <a:avLst/>
          </a:prstGeom>
          <a:ln w="12700">
            <a:solidFill>
              <a:srgbClr val="3D5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691680" y="5985632"/>
            <a:ext cx="0" cy="618610"/>
          </a:xfrm>
          <a:prstGeom prst="line">
            <a:avLst/>
          </a:prstGeom>
          <a:ln w="12700">
            <a:solidFill>
              <a:srgbClr val="3D5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7" y="5985633"/>
            <a:ext cx="1583411" cy="5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8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187624" y="1844824"/>
            <a:ext cx="7499176" cy="4032447"/>
          </a:xfrm>
          <a:prstGeom prst="rect">
            <a:avLst/>
          </a:prstGeom>
        </p:spPr>
        <p:txBody>
          <a:bodyPr/>
          <a:lstStyle>
            <a:lvl1pPr algn="l">
              <a:defRPr sz="2400" baseline="0"/>
            </a:lvl1pPr>
          </a:lstStyle>
          <a:p>
            <a:pPr lvl="0"/>
            <a:r>
              <a:rPr lang="fr-FR" dirty="0" smtClean="0"/>
              <a:t>Texte noir – taille police à ajuster selon le contenu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343000" y="410272"/>
            <a:ext cx="8424936" cy="8584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1825" lvl="2" indent="-457200">
              <a:buFontTx/>
              <a:buBlip>
                <a:blip r:embed="rId2"/>
              </a:buBlip>
            </a:pPr>
            <a:endParaRPr lang="fr-FR" sz="3200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riangle isocèle 13"/>
          <p:cNvSpPr/>
          <p:nvPr userDrawn="1"/>
        </p:nvSpPr>
        <p:spPr>
          <a:xfrm rot="5400000">
            <a:off x="687384" y="444874"/>
            <a:ext cx="285228" cy="216024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" y="6021288"/>
            <a:ext cx="2732114" cy="7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1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000" y="1268760"/>
            <a:ext cx="3940968" cy="48965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343000" y="410272"/>
            <a:ext cx="8424936" cy="8584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lvl="2" indent="0">
              <a:buFontTx/>
              <a:buNone/>
            </a:pPr>
            <a:endParaRPr lang="fr-FR" sz="3200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3"/>
          </p:nvPr>
        </p:nvSpPr>
        <p:spPr>
          <a:xfrm>
            <a:off x="4826968" y="1293458"/>
            <a:ext cx="3940968" cy="48718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riangle isocèle 13"/>
          <p:cNvSpPr/>
          <p:nvPr userDrawn="1"/>
        </p:nvSpPr>
        <p:spPr>
          <a:xfrm rot="5400000">
            <a:off x="615503" y="372040"/>
            <a:ext cx="285228" cy="216024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" y="6021288"/>
            <a:ext cx="2732114" cy="7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0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021288"/>
            <a:ext cx="2732114" cy="7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2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3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riangle isocèle 8"/>
          <p:cNvSpPr/>
          <p:nvPr userDrawn="1"/>
        </p:nvSpPr>
        <p:spPr>
          <a:xfrm rot="5400000">
            <a:off x="615503" y="372040"/>
            <a:ext cx="285228" cy="216024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021288"/>
            <a:ext cx="2732114" cy="7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5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42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12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0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D488D-BF45-4208-B1F1-9E252F8FE838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44A0-CFD5-473D-928A-0BAE78E29C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6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al.quesnel@ac-normandie.f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jean-marie.schmitt@ac-rouen.fr" TargetMode="External"/><Relationship Id="rId4" Type="http://schemas.openxmlformats.org/officeDocument/2006/relationships/hyperlink" Target="mailto:david.ciliegio@ac-normandie.f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827584" y="590823"/>
            <a:ext cx="7772400" cy="1470025"/>
          </a:xfrm>
        </p:spPr>
        <p:txBody>
          <a:bodyPr>
            <a:noAutofit/>
          </a:bodyPr>
          <a:lstStyle/>
          <a:p>
            <a:r>
              <a:rPr lang="fr-FR" sz="4618" b="1" dirty="0">
                <a:solidFill>
                  <a:schemeClr val="tx2"/>
                </a:solidFill>
              </a:rPr>
              <a:t>Réalisation du chef d’œuvre </a:t>
            </a:r>
            <a:r>
              <a:rPr lang="fr-FR" sz="4618" b="1" dirty="0"/>
              <a:t/>
            </a:r>
            <a:br>
              <a:rPr lang="fr-FR" sz="4618" b="1" dirty="0"/>
            </a:br>
            <a:endParaRPr lang="fr-FR" sz="4618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75833" y="1916832"/>
            <a:ext cx="8475902" cy="474433"/>
          </a:xfrm>
          <a:prstGeom prst="rect">
            <a:avLst/>
          </a:prstGeom>
        </p:spPr>
        <p:txBody>
          <a:bodyPr vert="horz" lIns="89193" tIns="44596" rIns="89193" bIns="44596" rtlCol="0" anchor="ctr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rgbClr val="3D596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Quel peut être l’apport d’un outil de suivi des compétences </a:t>
            </a: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élèves dans la réalisation du chef d’œuvre ?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267744" y="6237312"/>
            <a:ext cx="8475902" cy="474433"/>
          </a:xfrm>
          <a:prstGeom prst="rect">
            <a:avLst/>
          </a:prstGeom>
        </p:spPr>
        <p:txBody>
          <a:bodyPr vert="horz" lIns="89193" tIns="44596" rIns="89193" bIns="44596" rtlCol="0" anchor="ctr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rgbClr val="3D596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Séminaire du 14 janvier 2020</a:t>
            </a:r>
          </a:p>
          <a:p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Rouen, faculté de droit</a:t>
            </a:r>
          </a:p>
          <a:p>
            <a:endParaRPr lang="fr-FR" sz="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David CILIEGIO et Jean-Marie SCHMITT, I.E.N. S.T.I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fr-FR" sz="3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Martial </a:t>
            </a: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QUESNEL, PLP  Génie Microtechniques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L.P</a:t>
            </a: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. Le Corbusier - St Etienne du Rouvray</a:t>
            </a:r>
          </a:p>
          <a:p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-180528" y="174429"/>
            <a:ext cx="7545387" cy="709612"/>
          </a:xfrm>
        </p:spPr>
        <p:txBody>
          <a:bodyPr anchor="t">
            <a:noAutofit/>
          </a:bodyPr>
          <a:lstStyle/>
          <a:p>
            <a:r>
              <a:rPr lang="fr-FR" sz="3420" b="1" dirty="0">
                <a:solidFill>
                  <a:schemeClr val="bg1">
                    <a:lumMod val="50000"/>
                  </a:schemeClr>
                </a:solidFill>
              </a:rPr>
              <a:t>Attendus et problématiques</a:t>
            </a:r>
            <a:br>
              <a:rPr lang="fr-FR" sz="342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2955"/>
              </p:ext>
            </p:extLst>
          </p:nvPr>
        </p:nvGraphicFramePr>
        <p:xfrm>
          <a:off x="899592" y="1412776"/>
          <a:ext cx="7544996" cy="367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498">
                  <a:extLst>
                    <a:ext uri="{9D8B030D-6E8A-4147-A177-3AD203B41FA5}">
                      <a16:colId xmlns:a16="http://schemas.microsoft.com/office/drawing/2014/main" val="1765747764"/>
                    </a:ext>
                  </a:extLst>
                </a:gridCol>
                <a:gridCol w="3772498">
                  <a:extLst>
                    <a:ext uri="{9D8B030D-6E8A-4147-A177-3AD203B41FA5}">
                      <a16:colId xmlns:a16="http://schemas.microsoft.com/office/drawing/2014/main" val="1576591806"/>
                    </a:ext>
                  </a:extLst>
                </a:gridCol>
              </a:tblGrid>
              <a:tr h="36082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Attendus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1263626437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Réalisation pluridisciplinaire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 chef d’œuvre sur 2 ans …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avec des changements forts probables au sein de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l’équipe pédagogique.</a:t>
                      </a:r>
                    </a:p>
                  </a:txBody>
                  <a:tcPr marL="78191" marR="78191" marT="39095" marB="39095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endParaRPr lang="fr-FR" sz="2400" i="1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2009574196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Placer le jeune dans une posture réflexive sur les activités conduites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dans la réalisation du chef d’œuvre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et lui permettre de verbaliser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cette réalisation.</a:t>
                      </a:r>
                    </a:p>
                  </a:txBody>
                  <a:tcPr marL="78191" marR="78191" marT="39095" marB="39095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3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-180528" y="174429"/>
            <a:ext cx="7545387" cy="709612"/>
          </a:xfrm>
        </p:spPr>
        <p:txBody>
          <a:bodyPr anchor="t">
            <a:noAutofit/>
          </a:bodyPr>
          <a:lstStyle/>
          <a:p>
            <a:r>
              <a:rPr lang="fr-FR" sz="3420" b="1" dirty="0">
                <a:solidFill>
                  <a:schemeClr val="bg1">
                    <a:lumMod val="50000"/>
                  </a:schemeClr>
                </a:solidFill>
              </a:rPr>
              <a:t>Attendus et problématiques</a:t>
            </a:r>
            <a:br>
              <a:rPr lang="fr-FR" sz="342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60127"/>
              </p:ext>
            </p:extLst>
          </p:nvPr>
        </p:nvGraphicFramePr>
        <p:xfrm>
          <a:off x="899592" y="1412776"/>
          <a:ext cx="7544996" cy="367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498">
                  <a:extLst>
                    <a:ext uri="{9D8B030D-6E8A-4147-A177-3AD203B41FA5}">
                      <a16:colId xmlns:a16="http://schemas.microsoft.com/office/drawing/2014/main" val="1765747764"/>
                    </a:ext>
                  </a:extLst>
                </a:gridCol>
                <a:gridCol w="3772498">
                  <a:extLst>
                    <a:ext uri="{9D8B030D-6E8A-4147-A177-3AD203B41FA5}">
                      <a16:colId xmlns:a16="http://schemas.microsoft.com/office/drawing/2014/main" val="1576591806"/>
                    </a:ext>
                  </a:extLst>
                </a:gridCol>
              </a:tblGrid>
              <a:tr h="36082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Attendus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</a:t>
                      </a:r>
                      <a:r>
                        <a:rPr lang="fr-FR" sz="2000" baseline="30000" dirty="0" smtClean="0"/>
                        <a:t>ère</a:t>
                      </a:r>
                      <a:r>
                        <a:rPr lang="fr-FR" sz="2000" dirty="0" smtClean="0"/>
                        <a:t> problématique</a:t>
                      </a:r>
                      <a:r>
                        <a:rPr lang="fr-FR" sz="2000" baseline="0" dirty="0" smtClean="0"/>
                        <a:t> 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1263626437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Réalisation pluridisciplinaire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 chef d’œuvre sur 2 ans …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avec des changements forts probables au sein de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l’équipe pédagogique.</a:t>
                      </a:r>
                    </a:p>
                  </a:txBody>
                  <a:tcPr marL="78191" marR="78191" marT="39095" marB="39095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fr-FR" sz="2400" i="1" dirty="0" smtClean="0">
                          <a:solidFill>
                            <a:schemeClr val="tx2"/>
                          </a:solidFill>
                        </a:rPr>
                        <a:t>Assurer un suivi des activités conduites par le jeune lors 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fr-FR" sz="2400" i="1" dirty="0" smtClean="0">
                          <a:solidFill>
                            <a:schemeClr val="tx2"/>
                          </a:solidFill>
                        </a:rPr>
                        <a:t>de la réalisation du chef d’œuvre : contenus, réussites, aléas, compétences développées, …</a:t>
                      </a:r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2009574196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Placer le jeune dans une posture réflexive sur les activités conduites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dans la réalisation du chef d’œuvre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et lui permettre de verbaliser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cette réalisation.</a:t>
                      </a:r>
                    </a:p>
                  </a:txBody>
                  <a:tcPr marL="78191" marR="78191" marT="39095" marB="39095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3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1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77474"/>
              </p:ext>
            </p:extLst>
          </p:nvPr>
        </p:nvGraphicFramePr>
        <p:xfrm>
          <a:off x="683568" y="1124744"/>
          <a:ext cx="7835341" cy="45844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6921">
                  <a:extLst>
                    <a:ext uri="{9D8B030D-6E8A-4147-A177-3AD203B41FA5}">
                      <a16:colId xmlns:a16="http://schemas.microsoft.com/office/drawing/2014/main" val="1765747764"/>
                    </a:ext>
                  </a:extLst>
                </a:gridCol>
                <a:gridCol w="3548420">
                  <a:extLst>
                    <a:ext uri="{9D8B030D-6E8A-4147-A177-3AD203B41FA5}">
                      <a16:colId xmlns:a16="http://schemas.microsoft.com/office/drawing/2014/main" val="1576591806"/>
                    </a:ext>
                  </a:extLst>
                </a:gridCol>
              </a:tblGrid>
              <a:tr h="41979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Attendus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1263626437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Une réalisation du chef d’œuvre en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 lien avec les apprentissages. Pour chaque discipline concernée et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avec le développement de compétences transversales.</a:t>
                      </a:r>
                    </a:p>
                  </a:txBody>
                  <a:tcPr marL="78191" marR="78191" marT="39095" marB="39095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endParaRPr lang="fr-FR" sz="24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2009574196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Une cohérence globale. Le parcours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de formation (enseignement professionnel et enseignement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général) s’inscrit en cohérence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avec la réalisation du chef d’œuvre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et plus globalement avec les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enjeux  de la Transformation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de la Voie Professionnelle.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8191" marR="78191" marT="39095" marB="39095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38352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-180528" y="174429"/>
            <a:ext cx="7545387" cy="709612"/>
          </a:xfr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>Attendus et problématiques</a:t>
            </a:r>
            <a:b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3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3448"/>
              </p:ext>
            </p:extLst>
          </p:nvPr>
        </p:nvGraphicFramePr>
        <p:xfrm>
          <a:off x="683568" y="1124744"/>
          <a:ext cx="7835341" cy="45844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6921">
                  <a:extLst>
                    <a:ext uri="{9D8B030D-6E8A-4147-A177-3AD203B41FA5}">
                      <a16:colId xmlns:a16="http://schemas.microsoft.com/office/drawing/2014/main" val="1765747764"/>
                    </a:ext>
                  </a:extLst>
                </a:gridCol>
                <a:gridCol w="3548420">
                  <a:extLst>
                    <a:ext uri="{9D8B030D-6E8A-4147-A177-3AD203B41FA5}">
                      <a16:colId xmlns:a16="http://schemas.microsoft.com/office/drawing/2014/main" val="1576591806"/>
                    </a:ext>
                  </a:extLst>
                </a:gridCol>
              </a:tblGrid>
              <a:tr h="41979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Attendus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</a:t>
                      </a:r>
                      <a:r>
                        <a:rPr lang="fr-FR" sz="2000" baseline="30000" dirty="0" smtClean="0"/>
                        <a:t>ème</a:t>
                      </a:r>
                      <a:r>
                        <a:rPr lang="fr-FR" sz="2000" dirty="0" smtClean="0"/>
                        <a:t>  problématique</a:t>
                      </a:r>
                      <a:r>
                        <a:rPr lang="fr-FR" sz="2000" baseline="0" dirty="0" smtClean="0"/>
                        <a:t> </a:t>
                      </a:r>
                      <a:endParaRPr lang="fr-FR" sz="2000" dirty="0"/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1263626437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Une réalisation du chef d’œuvre en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 lien avec les apprentissages. Pour chaque discipline concernée et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avec le développement de compétences transversales.</a:t>
                      </a:r>
                    </a:p>
                  </a:txBody>
                  <a:tcPr marL="78191" marR="78191" marT="39095" marB="39095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fr-FR" sz="24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Disposer d’éléments d’analyse au service de l’équipe pédagogique et de chaque discipline pour une véritable ingénierie pédagogique.</a:t>
                      </a:r>
                    </a:p>
                  </a:txBody>
                  <a:tcPr marL="78191" marR="78191" marT="39095" marB="39095" anchor="ctr"/>
                </a:tc>
                <a:extLst>
                  <a:ext uri="{0D108BD9-81ED-4DB2-BD59-A6C34878D82A}">
                    <a16:rowId xmlns:a16="http://schemas.microsoft.com/office/drawing/2014/main" val="2009574196"/>
                  </a:ext>
                </a:extLst>
              </a:tr>
              <a:tr h="1648090">
                <a:tc>
                  <a:txBody>
                    <a:bodyPr/>
                    <a:lstStyle/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Une cohérence globale. Le parcours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de formation (enseignement professionnel et enseignement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général) s’inscrit en cohérence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avec la réalisation du chef d’œuvre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et plus globalement avec les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enjeux  de la Transformation </a:t>
                      </a:r>
                    </a:p>
                    <a:p>
                      <a:pPr marL="0" indent="0" algn="ctr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dirty="0" smtClean="0"/>
                        <a:t>de la Voie Professionnelle.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8191" marR="78191" marT="39095" marB="39095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38352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-180528" y="174429"/>
            <a:ext cx="7545387" cy="709612"/>
          </a:xfr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>Attendus et problématiques</a:t>
            </a:r>
            <a:b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8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06347" y="2451632"/>
            <a:ext cx="7726093" cy="2324198"/>
          </a:xfrm>
          <a:prstGeom prst="rect">
            <a:avLst/>
          </a:prstGeom>
        </p:spPr>
        <p:txBody>
          <a:bodyPr vert="horz" lIns="89193" tIns="44596" rIns="89193" bIns="44596" rtlCol="0" anchor="t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rgbClr val="3D596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762" dirty="0">
                <a:solidFill>
                  <a:schemeClr val="accent1">
                    <a:lumMod val="75000"/>
                  </a:schemeClr>
                </a:solidFill>
              </a:rPr>
              <a:t>Exploiter le potentiel des </a:t>
            </a:r>
          </a:p>
          <a:p>
            <a:r>
              <a:rPr lang="fr-FR" sz="3762" dirty="0">
                <a:solidFill>
                  <a:schemeClr val="accent1">
                    <a:lumMod val="75000"/>
                  </a:schemeClr>
                </a:solidFill>
              </a:rPr>
              <a:t>outils numériques. </a:t>
            </a:r>
          </a:p>
          <a:p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7053" y="174429"/>
            <a:ext cx="7545387" cy="709612"/>
          </a:xfr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>Piste proposée</a:t>
            </a:r>
            <a:b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4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60707" y="1700808"/>
            <a:ext cx="7726093" cy="2324198"/>
          </a:xfrm>
          <a:prstGeom prst="rect">
            <a:avLst/>
          </a:prstGeom>
        </p:spPr>
        <p:txBody>
          <a:bodyPr vert="horz" lIns="89193" tIns="44596" rIns="89193" bIns="44596" rtlCol="0" anchor="t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rgbClr val="3D596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3762" dirty="0">
                <a:solidFill>
                  <a:schemeClr val="accent1">
                    <a:lumMod val="75000"/>
                  </a:schemeClr>
                </a:solidFill>
              </a:rPr>
              <a:t>Exemple avec un outil numérique </a:t>
            </a:r>
          </a:p>
          <a:p>
            <a:r>
              <a:rPr lang="fr-FR" sz="3762" dirty="0">
                <a:solidFill>
                  <a:schemeClr val="accent1">
                    <a:lumMod val="75000"/>
                  </a:schemeClr>
                </a:solidFill>
              </a:rPr>
              <a:t>de suivi des compétences élèves.</a:t>
            </a:r>
          </a:p>
          <a:p>
            <a:endParaRPr lang="fr-FR" sz="3078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52" i="1" dirty="0">
                <a:solidFill>
                  <a:schemeClr val="accent1">
                    <a:lumMod val="75000"/>
                  </a:schemeClr>
                </a:solidFill>
              </a:rPr>
              <a:t>Outil développé par Alain LOUIS, I.E.N. S.T.I. et </a:t>
            </a:r>
          </a:p>
          <a:p>
            <a:r>
              <a:rPr lang="fr-FR" sz="2052" i="1" dirty="0">
                <a:solidFill>
                  <a:schemeClr val="accent1">
                    <a:lumMod val="75000"/>
                  </a:schemeClr>
                </a:solidFill>
              </a:rPr>
              <a:t>Martial QUESNEL, P.L.P. Génie Microtechniques </a:t>
            </a:r>
          </a:p>
          <a:p>
            <a:r>
              <a:rPr lang="fr-FR" sz="2052" i="1" dirty="0">
                <a:solidFill>
                  <a:schemeClr val="accent1">
                    <a:lumMod val="75000"/>
                  </a:schemeClr>
                </a:solidFill>
              </a:rPr>
              <a:t>(L.P. Le Corbusier, St Etienne du Rouvray)</a:t>
            </a:r>
          </a:p>
          <a:p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7053" y="174429"/>
            <a:ext cx="7545387" cy="709612"/>
          </a:xfr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>Illustration</a:t>
            </a:r>
            <a:b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0D736-344C-4D96-AA65-D0B2AB3C626F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60707" y="1737384"/>
            <a:ext cx="7726093" cy="2324198"/>
          </a:xfrm>
          <a:prstGeom prst="rect">
            <a:avLst/>
          </a:prstGeom>
        </p:spPr>
        <p:txBody>
          <a:bodyPr vert="horz" lIns="89193" tIns="44596" rIns="89193" bIns="44596" rtlCol="0" anchor="t"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rgbClr val="3D596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3762" dirty="0" smtClean="0">
                <a:solidFill>
                  <a:schemeClr val="accent1">
                    <a:lumMod val="75000"/>
                  </a:schemeClr>
                </a:solidFill>
              </a:rPr>
              <a:t>Pour toute information </a:t>
            </a:r>
          </a:p>
          <a:p>
            <a:r>
              <a:rPr lang="fr-FR" sz="3762" dirty="0" smtClean="0">
                <a:solidFill>
                  <a:schemeClr val="accent1">
                    <a:lumMod val="75000"/>
                  </a:schemeClr>
                </a:solidFill>
              </a:rPr>
              <a:t>sur l’outil, contactez : </a:t>
            </a:r>
            <a:endParaRPr lang="fr-FR" sz="3762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</a:rPr>
              <a:t>Martial QUESNEL, professeur : </a:t>
            </a:r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martial.quesnel@ac-normandie.fr</a:t>
            </a:r>
            <a:endParaRPr lang="fr-FR" sz="2052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</a:rPr>
              <a:t>David CILIEGIO, IEN STI : </a:t>
            </a:r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david.ciliegio@ac-normandie.fr</a:t>
            </a:r>
            <a:endParaRPr lang="fr-FR" sz="2052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</a:rPr>
              <a:t>Jean-Marie SCHMITT, </a:t>
            </a:r>
            <a:r>
              <a:rPr lang="fr-FR" sz="2052" i="1" dirty="0">
                <a:solidFill>
                  <a:schemeClr val="accent1">
                    <a:lumMod val="75000"/>
                  </a:schemeClr>
                </a:solidFill>
              </a:rPr>
              <a:t>IEN STI : </a:t>
            </a:r>
            <a:r>
              <a:rPr lang="fr-FR" sz="2052" i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jean-marie.schmitt@ac-normandie.fr</a:t>
            </a:r>
            <a:endParaRPr lang="fr-FR" sz="2052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052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394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7053" y="174429"/>
            <a:ext cx="7545387" cy="709612"/>
          </a:xfr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>Contacts</a:t>
            </a:r>
            <a: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342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1539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fr-FR" sz="1539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9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371600" y="2463800"/>
            <a:ext cx="7772400" cy="1385888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79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.ppt.rég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masque.ppt.région</Template>
  <TotalTime>41</TotalTime>
  <Words>433</Words>
  <Application>Microsoft Office PowerPoint</Application>
  <PresentationFormat>Affichage à l'écran (4:3)</PresentationFormat>
  <Paragraphs>100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masque.ppt.région</vt:lpstr>
      <vt:lpstr>Réalisation du chef d’œuvre  </vt:lpstr>
      <vt:lpstr>Attendus et problématiques  </vt:lpstr>
      <vt:lpstr>Attendus et problématiques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</vt:vector>
  </TitlesOfParts>
  <Company>Académie de Caen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 COURS-MACH</dc:creator>
  <cp:lastModifiedBy>David Ciliegio</cp:lastModifiedBy>
  <cp:revision>11</cp:revision>
  <dcterms:created xsi:type="dcterms:W3CDTF">2019-12-12T08:21:08Z</dcterms:created>
  <dcterms:modified xsi:type="dcterms:W3CDTF">2020-01-15T20:01:03Z</dcterms:modified>
</cp:coreProperties>
</file>